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10287000" cx="18288000"/>
  <p:notesSz cx="6858000" cy="9144000"/>
  <p:embeddedFontLst>
    <p:embeddedFont>
      <p:font typeface="Roboto"/>
      <p:regular r:id="rId36"/>
      <p:bold r:id="rId37"/>
      <p:italic r:id="rId38"/>
      <p:boldItalic r:id="rId39"/>
    </p:embeddedFont>
    <p:embeddedFont>
      <p:font typeface="Helvetica Neue"/>
      <p:regular r:id="rId40"/>
      <p:bold r:id="rId41"/>
      <p:italic r:id="rId42"/>
      <p:boldItalic r:id="rId43"/>
    </p:embeddedFont>
    <p:embeddedFont>
      <p:font typeface="Bricolage Grotesque"/>
      <p:regular r:id="rId44"/>
      <p:bold r:id="rId45"/>
    </p:embeddedFont>
    <p:embeddedFont>
      <p:font typeface="Bricolage Grotesque Medium"/>
      <p:regular r:id="rId46"/>
      <p:bold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8" roundtripDataSignature="AMtx7mjD8KMxsv334p/6yIIddGLmsN0ZX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20" Type="http://schemas.openxmlformats.org/officeDocument/2006/relationships/slide" Target="slides/slide15.xml"/><Relationship Id="rId42" Type="http://schemas.openxmlformats.org/officeDocument/2006/relationships/font" Target="fonts/HelveticaNeue-italic.fntdata"/><Relationship Id="rId41" Type="http://schemas.openxmlformats.org/officeDocument/2006/relationships/font" Target="fonts/HelveticaNeue-bold.fntdata"/><Relationship Id="rId22" Type="http://schemas.openxmlformats.org/officeDocument/2006/relationships/slide" Target="slides/slide17.xml"/><Relationship Id="rId44" Type="http://schemas.openxmlformats.org/officeDocument/2006/relationships/font" Target="fonts/BricolageGrotesque-regular.fntdata"/><Relationship Id="rId21" Type="http://schemas.openxmlformats.org/officeDocument/2006/relationships/slide" Target="slides/slide16.xml"/><Relationship Id="rId43" Type="http://schemas.openxmlformats.org/officeDocument/2006/relationships/font" Target="fonts/HelveticaNeue-boldItalic.fntdata"/><Relationship Id="rId24" Type="http://schemas.openxmlformats.org/officeDocument/2006/relationships/slide" Target="slides/slide19.xml"/><Relationship Id="rId46" Type="http://schemas.openxmlformats.org/officeDocument/2006/relationships/font" Target="fonts/BricolageGrotesqueMedium-regular.fntdata"/><Relationship Id="rId23" Type="http://schemas.openxmlformats.org/officeDocument/2006/relationships/slide" Target="slides/slide18.xml"/><Relationship Id="rId45" Type="http://schemas.openxmlformats.org/officeDocument/2006/relationships/font" Target="fonts/BricolageGrotesq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customschemas.google.com/relationships/presentationmetadata" Target="metadata"/><Relationship Id="rId25" Type="http://schemas.openxmlformats.org/officeDocument/2006/relationships/slide" Target="slides/slide20.xml"/><Relationship Id="rId47" Type="http://schemas.openxmlformats.org/officeDocument/2006/relationships/font" Target="fonts/BricolageGrotesqueMedium-bold.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Roboto-bold.fntdata"/><Relationship Id="rId14" Type="http://schemas.openxmlformats.org/officeDocument/2006/relationships/slide" Target="slides/slide9.xml"/><Relationship Id="rId36" Type="http://schemas.openxmlformats.org/officeDocument/2006/relationships/font" Target="fonts/Roboto-regular.fntdata"/><Relationship Id="rId17" Type="http://schemas.openxmlformats.org/officeDocument/2006/relationships/slide" Target="slides/slide12.xml"/><Relationship Id="rId39" Type="http://schemas.openxmlformats.org/officeDocument/2006/relationships/font" Target="fonts/Roboto-boldItalic.fntdata"/><Relationship Id="rId16" Type="http://schemas.openxmlformats.org/officeDocument/2006/relationships/slide" Target="slides/slide11.xml"/><Relationship Id="rId38" Type="http://schemas.openxmlformats.org/officeDocument/2006/relationships/font" Target="fonts/Robo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rlwBIK5Ole4qhpY_egG0kpugR06wBwMv/edit"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DoF3q8x-XOk5dVdR53JN6NPNDpR_xzP/edit"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_Qa2fWlWfwEkVjINPaLHdNPdphBxpmvE?usp=drive_link" TargetMode="External"/><Relationship Id="rId3" Type="http://schemas.openxmlformats.org/officeDocument/2006/relationships/hyperlink" Target="https://drive.google.com/drive/u/0/folders/1_Qa2fWlWfwEkVjINPaLHdNPdphBxpmv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_Qa2fWlWfwEkVjINPaLHdNPdphBxpmvE?usp=drive_link" TargetMode="External"/><Relationship Id="rId3" Type="http://schemas.openxmlformats.org/officeDocument/2006/relationships/hyperlink" Target="https://drive.google.com/drive/u/0/folders/1_Qa2fWlWfwEkVjINPaLHdNPdphBxpmvE"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sIqV8RIwVs8K1tBTwA8eVDf5aaCkuMD/edit" TargetMode="External"/><Relationship Id="rId3" Type="http://schemas.openxmlformats.org/officeDocument/2006/relationships/hyperlink" Target="https://padlet.com/euphoricweekendliterature/refection-s-on-problem-solving-scenarios-1la0gklv90v9oweb/slideshow"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ional-policies.eacea.ec.europa.eu/youthwiki/chapters/netherlands/68-media-literacy-and-safe-use-of-new-media?utm_source=chatgpt.com" TargetMode="External"/><Relationship Id="rId3" Type="http://schemas.openxmlformats.org/officeDocument/2006/relationships/hyperlink" Target="https://netwerkmediawijsheid.nl/wp-content/uploads/2021/11/The-Dutch-Media-Literacy-Competency-Model-2021.pdf?utm_source=chatgpt.com" TargetMode="External"/><Relationship Id="rId4" Type="http://schemas.openxmlformats.org/officeDocument/2006/relationships/hyperlink" Target="https://netwerkmediawijsheid.nl/over-ons/about-dutch-media-literacy-network/"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ional-policies.eacea.ec.europa.eu/youthwiki/chapters/netherlands/68-media-literacy-and-safe-use-of-new-media?utm_source=chatgpt.com" TargetMode="External"/><Relationship Id="rId3" Type="http://schemas.openxmlformats.org/officeDocument/2006/relationships/hyperlink" Target="https://netwerkmediawijsheid.nl/wp-content/uploads/2021/11/The-Dutch-Media-Literacy-Competency-Model-2021.pdf?utm_source=chatgpt.com" TargetMode="External"/><Relationship Id="rId4" Type="http://schemas.openxmlformats.org/officeDocument/2006/relationships/hyperlink" Target="https://netwerkmediawijsheid.nl/over-ons/about-dutch-media-literacy-network/"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urydice.eacea.ec.europa.eu/eurypedia/finland/single-structure-primary-and-lower-secondary-education"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adlet.com/euphoricweekendliterature/what-are-the-possible-practical-ways-to-prepare-school-leade-kmts0b8tqtemn210" TargetMode="External"/><Relationship Id="rId3" Type="http://schemas.openxmlformats.org/officeDocument/2006/relationships/hyperlink" Target="https://padlet.com/euphoricweekendliterature/what-are-the-possible-practical-ways-to-prepare-school-leade-kmts0b8tqtemn210" TargetMode="External"/><Relationship Id="rId4" Type="http://schemas.openxmlformats.org/officeDocument/2006/relationships/hyperlink" Target="https://padlet.com/euphoricweekendliterature/what-are-the-possible-practical-ways-to-prepare-school-leade-kmts0b8tqtemn210" TargetMode="External"/><Relationship Id="rId9" Type="http://schemas.openxmlformats.org/officeDocument/2006/relationships/hyperlink" Target="https://padlet.com/euphoricweekendliterature/what-are-the-possible-practical-ways-to-prepare-school-leade-kmts0b8tqtemn210" TargetMode="External"/><Relationship Id="rId5" Type="http://schemas.openxmlformats.org/officeDocument/2006/relationships/hyperlink" Target="https://docs.google.com/document/d/1NVyQo3Koykkqa20tgn8vNsJF8cxkJGS6/edi" TargetMode="External"/><Relationship Id="rId6" Type="http://schemas.openxmlformats.org/officeDocument/2006/relationships/hyperlink" Target="https://padlet.com/euphoricweekendliterature/what-are-the-possible-practical-ways-to-prepare-school-leade-kmts0b8tqtemn210" TargetMode="External"/><Relationship Id="rId7" Type="http://schemas.openxmlformats.org/officeDocument/2006/relationships/hyperlink" Target="https://padlet.com/euphoricweekendliterature/what-are-the-possible-practical-ways-to-prepare-school-leade-kmts0b8tqtemn210" TargetMode="External"/><Relationship Id="rId8" Type="http://schemas.openxmlformats.org/officeDocument/2006/relationships/hyperlink" Target="https://padlet.com/euphoricweekendliterature/what-are-the-possible-practical-ways-to-prepare-school-leade-kmts0b8tqtemn210"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ecd.org/content/dam/oecd/en/about/projects/edu/education-policy-outlook/274156-EDUCATION%20POLICY%20OUTLOOK%20GERMANY_EN.pdf?utm_source=chatgpt.com"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ecd.org/content/dam/oecd/en/about/projects/edu/education-policy-outlook/274156-EDUCATION%20POLICY%20OUTLOOK%20GERMANY_EN.pdf?utm_source=chatgpt.com"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u/0/folders/1cf0UZP5PlUtuBERjdFbp6VH84V9PFGiJ" TargetMode="External"/><Relationship Id="rId3" Type="http://schemas.openxmlformats.org/officeDocument/2006/relationships/hyperlink" Target="https://drive.google.com/drive/u/0/folders/1cf0UZP5PlUtuBERjdFbp6VH84V9PFGiJ"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rte.ie/news/ulster/2025/0324/1503715-school-closures-security/#:~:text=Nine%20schools%20across%20Northern%20Ireland,to%20a%20%22security%20concern"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rte.ie/news/ulster/2025/0324/1503715-school-closures-security/#:~:text=Nine%20schools%20across%20Northern%20Ireland,to%20a%20%22security%20concern"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dDoF3q8x-XOk5dVdR53JN6NPNDpR_xzP/edit"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b2e3955776_1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IE" sz="1100" u="none" cap="none" strike="noStrike">
                <a:solidFill>
                  <a:srgbClr val="FF0000"/>
                </a:solidFill>
                <a:latin typeface="Arial"/>
                <a:ea typeface="Arial"/>
                <a:cs typeface="Arial"/>
                <a:sym typeface="Arial"/>
              </a:rPr>
              <a:t>Modulo di formazione asincrono/sincrono: risoluzione dei problemi </a:t>
            </a:r>
            <a:endParaRPr/>
          </a:p>
          <a:p>
            <a:pPr indent="0" lvl="0" marL="158750" rtl="0" algn="l">
              <a:lnSpc>
                <a:spcPct val="100000"/>
              </a:lnSpc>
              <a:spcBef>
                <a:spcPts val="0"/>
              </a:spcBef>
              <a:spcAft>
                <a:spcPts val="0"/>
              </a:spcAft>
              <a:buSzPts val="1100"/>
              <a:buNone/>
            </a:pPr>
            <a:r>
              <a:t/>
            </a:r>
            <a:endParaRPr b="0">
              <a:solidFill>
                <a:srgbClr val="FF0000"/>
              </a:solidFill>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Durata totale</a:t>
            </a:r>
            <a:r>
              <a:rPr b="0" i="0" lang="en-IE" sz="1100" u="none" cap="none" strike="noStrike">
                <a:solidFill>
                  <a:srgbClr val="000000"/>
                </a:solidFill>
                <a:latin typeface="Arial"/>
                <a:ea typeface="Arial"/>
                <a:cs typeface="Arial"/>
                <a:sym typeface="Arial"/>
              </a:rPr>
              <a:t>: ~2 ore</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Formato</a:t>
            </a:r>
            <a:r>
              <a:rPr b="0" i="0" lang="en-IE" sz="1100" u="none" cap="none" strike="noStrike">
                <a:solidFill>
                  <a:srgbClr val="000000"/>
                </a:solidFill>
                <a:latin typeface="Arial"/>
                <a:ea typeface="Arial"/>
                <a:cs typeface="Arial"/>
                <a:sym typeface="Arial"/>
              </a:rPr>
              <a:t>: corso online autogestito o, in alternativa, corso online sincrono (LMS o piattaforma di apprendimento), con scambi facoltativi tra pari tramite forum/commenti</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Destinatari</a:t>
            </a:r>
            <a:r>
              <a:rPr b="0" i="0" lang="en-IE" sz="1100" u="none" cap="none" strike="noStrike">
                <a:solidFill>
                  <a:srgbClr val="000000"/>
                </a:solidFill>
                <a:latin typeface="Arial"/>
                <a:ea typeface="Arial"/>
                <a:cs typeface="Arial"/>
                <a:sym typeface="Arial"/>
              </a:rPr>
              <a:t>: Dirigenti scolastici (L), insegnanti (T), genitori (P)</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Strumenti didattici</a:t>
            </a:r>
            <a:r>
              <a:rPr b="0" i="0" lang="en-IE" sz="1100" u="none" cap="none" strike="noStrike">
                <a:solidFill>
                  <a:srgbClr val="000000"/>
                </a:solidFill>
                <a:latin typeface="Arial"/>
                <a:ea typeface="Arial"/>
                <a:cs typeface="Arial"/>
                <a:sym typeface="Arial"/>
              </a:rPr>
              <a:t>:</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Il formatore realizza un video che guida i partecipanti attraverso il modulo.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LMS (ad es. Moodle, Google Classroom, Canvas)</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Google Docs/Padlet (per esercizi collaborativi)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Microsoft/Google Forms (valutazioni di ingresso/uscita)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Video/podcast preregistrati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Forum di discussione facoltativi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Sezione, Nome, Durata, Modalità </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Sezione 1 Introduzione e rompighiaccio 20 min Video + Quiz</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Sezione 2 Processo di risoluzione dei problemi DEAR 80 min Lettura + Applicazione</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Sezione 3 Riflessione e pianificazione delle azioni 20 min Modello + Forum</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Risorse online sincronizzate per i formatori</a:t>
            </a:r>
            <a:endParaRPr/>
          </a:p>
          <a:p>
            <a:pPr indent="0" lvl="0" marL="158750" rtl="0" algn="l">
              <a:lnSpc>
                <a:spcPct val="100000"/>
              </a:lnSpc>
              <a:spcBef>
                <a:spcPts val="0"/>
              </a:spcBef>
              <a:spcAft>
                <a:spcPts val="0"/>
              </a:spcAft>
              <a:buSzPts val="1100"/>
              <a:buNone/>
            </a:pPr>
            <a:r>
              <a:rPr lang="en-IE" sz="1100" u="sng">
                <a:solidFill>
                  <a:schemeClr val="hlink"/>
                </a:solidFill>
                <a:hlinkClick r:id="rId2"/>
              </a:rPr>
              <a:t>https://docs.google.com/document/d/1rlwBIK5Ole4qhpY_egG0kpugR06wBwMv/edit</a:t>
            </a:r>
            <a:endParaRPr sz="1100"/>
          </a:p>
          <a:p>
            <a:pPr indent="-228600" lvl="0" marL="457200" rtl="0" algn="l">
              <a:lnSpc>
                <a:spcPct val="100000"/>
              </a:lnSpc>
              <a:spcBef>
                <a:spcPts val="0"/>
              </a:spcBef>
              <a:spcAft>
                <a:spcPts val="0"/>
              </a:spcAft>
              <a:buSzPts val="1100"/>
              <a:buNone/>
            </a:pPr>
            <a:r>
              <a:t/>
            </a:r>
            <a:endParaRPr b="0"/>
          </a:p>
          <a:p>
            <a:pPr indent="0" lvl="0" marL="158750" rtl="0" algn="l">
              <a:lnSpc>
                <a:spcPct val="100000"/>
              </a:lnSpc>
              <a:spcBef>
                <a:spcPts val="0"/>
              </a:spcBef>
              <a:spcAft>
                <a:spcPts val="0"/>
              </a:spcAft>
              <a:buSzPts val="1100"/>
              <a:buNone/>
            </a:pPr>
            <a:r>
              <a:t/>
            </a:r>
            <a:endParaRPr/>
          </a:p>
        </p:txBody>
      </p:sp>
      <p:sp>
        <p:nvSpPr>
          <p:cNvPr id="82" name="Google Shape;82;g3b2e3955776_1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b2e3955776_1_1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Obiettivi generali</a:t>
            </a:r>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Sviluppare la consapevolezza di come i preconcetti possano ostacolare una chiara identificazione dei problemi.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Riconoscere e mettere in discussione i pregiudizi e i preconcetti personali </a:t>
            </a:r>
            <a:r>
              <a:rPr b="0" i="0" lang="en-IE" sz="1100" u="none" cap="none" strike="noStrike">
                <a:solidFill>
                  <a:srgbClr val="000000"/>
                </a:solidFill>
                <a:latin typeface="Arial"/>
                <a:ea typeface="Arial"/>
                <a:cs typeface="Arial"/>
                <a:sym typeface="Arial"/>
              </a:rPr>
              <a:t>che influenzano il modo in cui i problemi vengono percepiti e definiti nei contesti educativi e familiari.</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Esercitarsi a distinguere tra sintomi e cause profonde </a:t>
            </a:r>
            <a:r>
              <a:rPr b="0" i="0" lang="en-IE" sz="1100" u="none" cap="none" strike="noStrike">
                <a:solidFill>
                  <a:srgbClr val="000000"/>
                </a:solidFill>
                <a:latin typeface="Arial"/>
                <a:ea typeface="Arial"/>
                <a:cs typeface="Arial"/>
                <a:sym typeface="Arial"/>
              </a:rPr>
              <a:t>di un problema attraverso un'analisi strutturata e una riflessione guidata.</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Sviluppare capacità di ascolto critico e di interrogazione </a:t>
            </a:r>
            <a:r>
              <a:rPr b="0" i="0" lang="en-IE" sz="1100" u="none" cap="none" strike="noStrike">
                <a:solidFill>
                  <a:srgbClr val="000000"/>
                </a:solidFill>
                <a:latin typeface="Arial"/>
                <a:ea typeface="Arial"/>
                <a:cs typeface="Arial"/>
                <a:sym typeface="Arial"/>
              </a:rPr>
              <a:t>per scoprire aspetti nascosti o trascurati di situazioni complesse, in particolare quando si affrontano casi di disinformazione e informazioni errate.</a:t>
            </a:r>
            <a:endParaRPr/>
          </a:p>
          <a:p>
            <a:pPr indent="0" lvl="0" marL="0" rtl="0" algn="l">
              <a:lnSpc>
                <a:spcPct val="100000"/>
              </a:lnSpc>
              <a:spcBef>
                <a:spcPts val="0"/>
              </a:spcBef>
              <a:spcAft>
                <a:spcPts val="0"/>
              </a:spcAft>
              <a:buSzPts val="1100"/>
              <a:buNone/>
            </a:pPr>
            <a:r>
              <a:rPr lang="en-IE"/>
              <a:t>I partecipanti:</a:t>
            </a:r>
            <a:endParaRPr/>
          </a:p>
          <a:p>
            <a:pPr indent="0" lvl="0" marL="0" rtl="0" algn="l">
              <a:lnSpc>
                <a:spcPct val="100000"/>
              </a:lnSpc>
              <a:spcBef>
                <a:spcPts val="0"/>
              </a:spcBef>
              <a:spcAft>
                <a:spcPts val="0"/>
              </a:spcAft>
              <a:buSzPts val="1100"/>
              <a:buNone/>
            </a:pPr>
            <a:r>
              <a:rPr lang="en-IE"/>
              <a:t>Impareranno un approccio strutturato e basato sulla psicologia alla risoluzione dei problemi (DEAR).</a:t>
            </a:r>
            <a:endParaRPr/>
          </a:p>
          <a:p>
            <a:pPr indent="0" lvl="0" marL="0" rtl="0" algn="l">
              <a:lnSpc>
                <a:spcPct val="100000"/>
              </a:lnSpc>
              <a:spcBef>
                <a:spcPts val="0"/>
              </a:spcBef>
              <a:spcAft>
                <a:spcPts val="0"/>
              </a:spcAft>
              <a:buSzPts val="1100"/>
              <a:buNone/>
            </a:pPr>
            <a:r>
              <a:rPr lang="en-IE"/>
              <a:t>Sviluppare il pensiero analitico e critico.</a:t>
            </a:r>
            <a:endParaRPr/>
          </a:p>
          <a:p>
            <a:pPr indent="0" lvl="0" marL="0" rtl="0" algn="l">
              <a:lnSpc>
                <a:spcPct val="100000"/>
              </a:lnSpc>
              <a:spcBef>
                <a:spcPts val="0"/>
              </a:spcBef>
              <a:spcAft>
                <a:spcPts val="0"/>
              </a:spcAft>
              <a:buSzPts val="1100"/>
              <a:buNone/>
            </a:pPr>
            <a:r>
              <a:rPr lang="en-IE"/>
              <a:t>Rafforzare la collaborazione tra ruoli diversi (L-T-P).</a:t>
            </a:r>
            <a:endParaRPr/>
          </a:p>
          <a:p>
            <a:pPr indent="0" lvl="0" marL="0" rtl="0" algn="l">
              <a:lnSpc>
                <a:spcPct val="100000"/>
              </a:lnSpc>
              <a:spcBef>
                <a:spcPts val="0"/>
              </a:spcBef>
              <a:spcAft>
                <a:spcPts val="0"/>
              </a:spcAft>
              <a:buSzPts val="1100"/>
              <a:buNone/>
            </a:pPr>
            <a:r>
              <a:rPr lang="en-IE"/>
              <a:t>Affrontare efficacemente la disinformazione.</a:t>
            </a:r>
            <a:endParaRPr/>
          </a:p>
          <a:p>
            <a:pPr indent="0" lvl="0" marL="0" rtl="0" algn="l">
              <a:lnSpc>
                <a:spcPct val="100000"/>
              </a:lnSpc>
              <a:spcBef>
                <a:spcPts val="0"/>
              </a:spcBef>
              <a:spcAft>
                <a:spcPts val="0"/>
              </a:spcAft>
              <a:buSzPts val="1100"/>
              <a:buNone/>
            </a:pPr>
            <a:r>
              <a:rPr lang="en-IE"/>
              <a:t>Promuovere i valori democratici europei.</a:t>
            </a:r>
            <a:endParaRPr/>
          </a:p>
          <a:p>
            <a:pPr indent="0" lvl="0" marL="0" rtl="0" algn="l">
              <a:lnSpc>
                <a:spcPct val="100000"/>
              </a:lnSpc>
              <a:spcBef>
                <a:spcPts val="0"/>
              </a:spcBef>
              <a:spcAft>
                <a:spcPts val="0"/>
              </a:spcAft>
              <a:buSzPts val="1100"/>
              <a:buNone/>
            </a:pPr>
            <a:r>
              <a:rPr b="1" lang="en-IE"/>
              <a:t>Metodo</a:t>
            </a:r>
            <a:endParaRPr/>
          </a:p>
          <a:p>
            <a:pPr indent="0" lvl="0" marL="0" rtl="0" algn="l">
              <a:lnSpc>
                <a:spcPct val="100000"/>
              </a:lnSpc>
              <a:spcBef>
                <a:spcPts val="0"/>
              </a:spcBef>
              <a:spcAft>
                <a:spcPts val="0"/>
              </a:spcAft>
              <a:buSzPts val="1100"/>
              <a:buNone/>
            </a:pPr>
            <a:r>
              <a:rPr b="0" lang="en-IE"/>
              <a:t>Introduzione al metodo DEAR e spiegazione, oltre a una descrizione dettagliata della struttura del resto della formazione.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Durata:</a:t>
            </a:r>
            <a:r>
              <a:rPr b="0" i="0" lang="en-IE" sz="1100" u="none" cap="none" strike="noStrike">
                <a:solidFill>
                  <a:srgbClr val="000000"/>
                </a:solidFill>
                <a:latin typeface="Arial"/>
                <a:ea typeface="Arial"/>
                <a:cs typeface="Arial"/>
                <a:sym typeface="Arial"/>
              </a:rPr>
              <a:t> 15-20 minuti</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a:t>
            </a:r>
            <a:r>
              <a:rPr b="1" i="0" lang="en-IE" sz="1100" u="none" cap="none" strike="noStrike">
                <a:solidFill>
                  <a:srgbClr val="000000"/>
                </a:solidFill>
                <a:latin typeface="Arial"/>
                <a:ea typeface="Arial"/>
                <a:cs typeface="Arial"/>
                <a:sym typeface="Arial"/>
              </a:rPr>
              <a:t>Descrizione:</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Ai partecipanti viene presentato un breve scenario ispirato alla vita reale che coinvolge un conflitto o un malinteso a scuola (ad esempio, una voce che si diffonde tra gli studenti). In piccoli gruppi, rispondono a tre domande guidate: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Cosa pensi che stia succedendo?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Quali prove supportano la tua opinione?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Quale potrebbe essere la causa principale e come potreste saperne di più?</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Quindi, recitano un breve dialogo - una persona interpreta un genitore/insegnante, un'altra uno studente o un dirigente scolastico - per esercitarsi nelle tecniche di ascolto critico e di interrogatorio.</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Scopo:</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Questo esercizio incoraggia i partecipanti a mettere in luce e mettere in discussione le supposizioni, distinguere i sintomi dai problemi alla radice e mettere in pratica la comunicazione basata sull'indagine in situazioni complesse e piene di disinformazione.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Descrizione generale: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Introduzione al DEAR (5 min) Se si utilizza la formazione sincrona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Spiegare brevemente ogni fase del metodo DEAR:</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a:t>
            </a:r>
            <a:r>
              <a:rPr b="0" i="0" lang="en-IE" sz="1100" u="none" cap="none" strike="noStrike">
                <a:solidFill>
                  <a:srgbClr val="000000"/>
                </a:solidFill>
                <a:latin typeface="Arial"/>
                <a:ea typeface="Arial"/>
                <a:cs typeface="Arial"/>
                <a:sym typeface="Arial"/>
              </a:rPr>
              <a:t>identificare il problema reale alla base dei sintomi.</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a:t>
            </a:r>
            <a:r>
              <a:rPr b="0" i="0" lang="en-IE" sz="1100" u="none" cap="none" strike="noStrike">
                <a:solidFill>
                  <a:srgbClr val="000000"/>
                </a:solidFill>
                <a:latin typeface="Arial"/>
                <a:ea typeface="Arial"/>
                <a:cs typeface="Arial"/>
                <a:sym typeface="Arial"/>
              </a:rPr>
              <a:t>fare brainstorming sulle possibili soluzioni e valutarle.</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a:t>
            </a:r>
            <a:r>
              <a:rPr b="0" i="0" lang="en-IE" sz="1100" u="none" cap="none" strike="noStrike">
                <a:solidFill>
                  <a:srgbClr val="000000"/>
                </a:solidFill>
                <a:latin typeface="Arial"/>
                <a:ea typeface="Arial"/>
                <a:cs typeface="Arial"/>
                <a:sym typeface="Arial"/>
              </a:rPr>
              <a:t>scegliere e pianificare una soluzione realistica.</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a:t>
            </a:r>
            <a:r>
              <a:rPr b="0" i="0" lang="en-IE" sz="1100" u="none" cap="none" strike="noStrike">
                <a:solidFill>
                  <a:srgbClr val="000000"/>
                </a:solidFill>
                <a:latin typeface="Arial"/>
                <a:ea typeface="Arial"/>
                <a:cs typeface="Arial"/>
                <a:sym typeface="Arial"/>
              </a:rPr>
              <a:t>rivedere il processo, imparare e adeguarsi.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I formatori selezionano un esempio pertinente e applicabile al loro contesto (ad esempio, un post sui social media con una notizia falsa che afferma che uno studente è stato arrestato per aver venduto droga a scuola).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Lavoro di gruppo – Applicazione del metodo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vengono divisi in gruppi misti o specifici per ruolo e viene loro assegnato uno scenario (ad esempio, disinformazione tra i genitori sulla politica scolastica).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Compito per gruppo:</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(10 min): </a:t>
            </a:r>
            <a:r>
              <a:rPr b="0" i="0" lang="en-IE" sz="1100" u="none" cap="none" strike="noStrike">
                <a:solidFill>
                  <a:srgbClr val="000000"/>
                </a:solidFill>
                <a:latin typeface="Arial"/>
                <a:ea typeface="Arial"/>
                <a:cs typeface="Arial"/>
                <a:sym typeface="Arial"/>
              </a:rPr>
              <a:t>chiarire il problema principale e le parti interessate coinvolte.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(10 min): </a:t>
            </a:r>
            <a:r>
              <a:rPr b="0" i="0" lang="en-IE" sz="1100" u="none" cap="none" strike="noStrike">
                <a:solidFill>
                  <a:srgbClr val="000000"/>
                </a:solidFill>
                <a:latin typeface="Arial"/>
                <a:ea typeface="Arial"/>
                <a:cs typeface="Arial"/>
                <a:sym typeface="Arial"/>
              </a:rPr>
              <a:t>Brainstorming sulle soluzioni, elenco dei pro e dei contro, identificazione delle possibili conseguenze.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(10 min): </a:t>
            </a:r>
            <a:r>
              <a:rPr b="0" i="0" lang="en-IE" sz="1100" u="none" cap="none" strike="noStrike">
                <a:solidFill>
                  <a:srgbClr val="000000"/>
                </a:solidFill>
                <a:latin typeface="Arial"/>
                <a:ea typeface="Arial"/>
                <a:cs typeface="Arial"/>
                <a:sym typeface="Arial"/>
              </a:rPr>
              <a:t>selezionare la soluzione migliore e delineare i primi passi da compiere.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(10 min): </a:t>
            </a:r>
            <a:r>
              <a:rPr b="0" i="0" lang="en-IE" sz="1100" u="none" cap="none" strike="noStrike">
                <a:solidFill>
                  <a:srgbClr val="000000"/>
                </a:solidFill>
                <a:latin typeface="Arial"/>
                <a:ea typeface="Arial"/>
                <a:cs typeface="Arial"/>
                <a:sym typeface="Arial"/>
              </a:rPr>
              <a:t>anticipare gli ostacoli e riflettere su come le supposizioni o le emozioni hanno influenzato le decisioni.</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3. Condivisione e feedback tra pari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Ogni gruppo presenta una sintesi del proprio processo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Gli altri gruppi forniscono un breve feedback, evidenziando i punti di forza e offrendo un suggerimento per migliorare.</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4. Riepilogo e conclusioni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Evidenziare la flessibilità e la rilevanza nel mondo reale del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Incoraggiare i partecipanti a provarlo nella loro prossima sfida a scuola o a casa.</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lang="en-IE"/>
              <a:t>Risorse</a:t>
            </a:r>
            <a:endParaRPr/>
          </a:p>
          <a:p>
            <a:pPr indent="0" lvl="0" marL="0" rtl="0" algn="l">
              <a:lnSpc>
                <a:spcPct val="100000"/>
              </a:lnSpc>
              <a:spcBef>
                <a:spcPts val="0"/>
              </a:spcBef>
              <a:spcAft>
                <a:spcPts val="0"/>
              </a:spcAft>
              <a:buSzPts val="1100"/>
              <a:buNone/>
            </a:pPr>
            <a:r>
              <a:rPr b="0" lang="en-IE"/>
              <a:t>Accesso a smartphone o laptop</a:t>
            </a:r>
            <a:endParaRPr/>
          </a:p>
          <a:p>
            <a:pPr indent="0" lvl="0" marL="158750" rtl="0" algn="l">
              <a:lnSpc>
                <a:spcPct val="100000"/>
              </a:lnSpc>
              <a:spcBef>
                <a:spcPts val="0"/>
              </a:spcBef>
              <a:spcAft>
                <a:spcPts val="0"/>
              </a:spcAft>
              <a:buSzPts val="1100"/>
              <a:buNone/>
            </a:pPr>
            <a:r>
              <a:rPr b="1" lang="en-IE" sz="1100">
                <a:solidFill>
                  <a:srgbClr val="FF0000"/>
                </a:solidFill>
              </a:rPr>
              <a:t>Link al volantino DEAR:</a:t>
            </a:r>
            <a:endParaRPr/>
          </a:p>
          <a:p>
            <a:pPr indent="-298450" lvl="0" marL="457200" rtl="0" algn="l">
              <a:lnSpc>
                <a:spcPct val="100000"/>
              </a:lnSpc>
              <a:spcBef>
                <a:spcPts val="0"/>
              </a:spcBef>
              <a:spcAft>
                <a:spcPts val="0"/>
              </a:spcAft>
              <a:buSzPts val="1100"/>
              <a:buChar char="●"/>
            </a:pPr>
            <a:r>
              <a:rPr b="1" lang="en-IE" sz="1100">
                <a:solidFill>
                  <a:srgbClr val="FF0000"/>
                </a:solidFill>
              </a:rPr>
              <a:t> </a:t>
            </a:r>
            <a:r>
              <a:rPr lang="en-IE" sz="1100" u="sng">
                <a:solidFill>
                  <a:schemeClr val="hlink"/>
                </a:solidFill>
                <a:hlinkClick r:id="rId2"/>
              </a:rPr>
              <a:t>https://docs.google.com/document/d/1dDoF3q8x-XOk5dVdR53JN6NPNDpR_xzP/edit</a:t>
            </a:r>
            <a:endParaRPr sz="110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Materiali: </a:t>
            </a:r>
            <a:r>
              <a:rPr b="0" i="0" lang="en-IE" sz="1100" u="none" cap="none" strike="noStrike">
                <a:solidFill>
                  <a:srgbClr val="000000"/>
                </a:solidFill>
                <a:latin typeface="Arial"/>
                <a:ea typeface="Arial"/>
                <a:cs typeface="Arial"/>
                <a:sym typeface="Arial"/>
              </a:rPr>
              <a:t>Stampe dello scenario, fogli di lavoro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Definire, Esplorare, Agire, Riflettere (DEAR)</a:t>
            </a:r>
            <a:endParaRPr/>
          </a:p>
          <a:p>
            <a:pPr indent="0" lvl="0" marL="0" rtl="0" algn="l">
              <a:lnSpc>
                <a:spcPct val="100000"/>
              </a:lnSpc>
              <a:spcBef>
                <a:spcPts val="0"/>
              </a:spcBef>
              <a:spcAft>
                <a:spcPts val="0"/>
              </a:spcAft>
              <a:buSzPts val="1100"/>
              <a:buNone/>
            </a:pPr>
            <a:r>
              <a:t/>
            </a:r>
            <a:endParaRPr/>
          </a:p>
        </p:txBody>
      </p:sp>
      <p:sp>
        <p:nvSpPr>
          <p:cNvPr id="246" name="Google Shape;246;g3b2e3955776_1_1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Obiettivi generali</a:t>
            </a:r>
            <a:endParaRPr/>
          </a:p>
          <a:p>
            <a:pPr indent="0" lvl="0" marL="0" rtl="0" algn="l">
              <a:lnSpc>
                <a:spcPct val="100000"/>
              </a:lnSpc>
              <a:spcBef>
                <a:spcPts val="0"/>
              </a:spcBef>
              <a:spcAft>
                <a:spcPts val="0"/>
              </a:spcAft>
              <a:buSzPts val="1100"/>
              <a:buNone/>
            </a:pPr>
            <a:r>
              <a:rPr lang="en-IE"/>
              <a:t>Lo scopo di questa attività è esaminare in che modo la disinformazione o la cattiva informazione possono influire su una scuola e riflettere su quanti attori possono essere influenzati da messaggi falsi generati esternamente o internamente. </a:t>
            </a:r>
            <a:endParaRPr/>
          </a:p>
          <a:p>
            <a:pPr indent="0" lvl="0" marL="0" rtl="0" algn="l">
              <a:lnSpc>
                <a:spcPct val="100000"/>
              </a:lnSpc>
              <a:spcBef>
                <a:spcPts val="0"/>
              </a:spcBef>
              <a:spcAft>
                <a:spcPts val="0"/>
              </a:spcAft>
              <a:buSzPts val="1100"/>
              <a:buNone/>
            </a:pPr>
            <a:r>
              <a:rPr b="1" lang="en-IE"/>
              <a:t>Metodo</a:t>
            </a:r>
            <a:endParaRPr/>
          </a:p>
          <a:p>
            <a:pPr indent="-171450" lvl="0" marL="171450" rtl="0" algn="l">
              <a:lnSpc>
                <a:spcPct val="100000"/>
              </a:lnSpc>
              <a:spcBef>
                <a:spcPts val="0"/>
              </a:spcBef>
              <a:spcAft>
                <a:spcPts val="0"/>
              </a:spcAft>
              <a:buSzPts val="1100"/>
              <a:buChar char="●"/>
            </a:pPr>
            <a:r>
              <a:rPr b="0" lang="en-IE"/>
              <a:t>È possibile lavorare sullo scenario mostrato o selezionarne uno tra quelli forniti.</a:t>
            </a:r>
            <a:endParaRPr/>
          </a:p>
          <a:p>
            <a:pPr indent="-171450" lvl="0" marL="171450" rtl="0" algn="l">
              <a:lnSpc>
                <a:spcPct val="100000"/>
              </a:lnSpc>
              <a:spcBef>
                <a:spcPts val="0"/>
              </a:spcBef>
              <a:spcAft>
                <a:spcPts val="0"/>
              </a:spcAft>
              <a:buSzPts val="1100"/>
              <a:buChar char="●"/>
            </a:pPr>
            <a:r>
              <a:rPr b="0" lang="en-IE"/>
              <a:t>Leggi lo scenario.</a:t>
            </a:r>
            <a:endParaRPr/>
          </a:p>
          <a:p>
            <a:pPr indent="-171450" lvl="0" marL="171450" rtl="0" algn="l">
              <a:lnSpc>
                <a:spcPct val="100000"/>
              </a:lnSpc>
              <a:spcBef>
                <a:spcPts val="0"/>
              </a:spcBef>
              <a:spcAft>
                <a:spcPts val="0"/>
              </a:spcAft>
              <a:buSzPts val="1100"/>
              <a:buChar char="●"/>
            </a:pPr>
            <a:r>
              <a:rPr b="0" lang="en-IE"/>
              <a:t>Analizza il problema che la disinformazione o la cattiva informazione causerà.</a:t>
            </a:r>
            <a:endParaRPr/>
          </a:p>
          <a:p>
            <a:pPr indent="-171450" lvl="0" marL="171450" rtl="0" algn="l">
              <a:lnSpc>
                <a:spcPct val="100000"/>
              </a:lnSpc>
              <a:spcBef>
                <a:spcPts val="0"/>
              </a:spcBef>
              <a:spcAft>
                <a:spcPts val="0"/>
              </a:spcAft>
              <a:buSzPts val="1100"/>
              <a:buChar char="●"/>
            </a:pPr>
            <a:r>
              <a:rPr b="0" lang="en-IE"/>
              <a:t>Osservare chi ne sarà influenzato.</a:t>
            </a:r>
            <a:endParaRPr/>
          </a:p>
          <a:p>
            <a:pPr indent="-171450" lvl="0" marL="171450" rtl="0" algn="l">
              <a:lnSpc>
                <a:spcPct val="100000"/>
              </a:lnSpc>
              <a:spcBef>
                <a:spcPts val="0"/>
              </a:spcBef>
              <a:spcAft>
                <a:spcPts val="0"/>
              </a:spcAft>
              <a:buSzPts val="1100"/>
              <a:buChar char="●"/>
            </a:pPr>
            <a:r>
              <a:rPr b="0" lang="en-IE"/>
              <a:t>Rifletti su come saranno colpite.</a:t>
            </a:r>
            <a:endParaRPr/>
          </a:p>
          <a:p>
            <a:pPr indent="0" lvl="0" marL="0" marR="0" rtl="0" algn="l">
              <a:lnSpc>
                <a:spcPct val="100000"/>
              </a:lnSpc>
              <a:spcBef>
                <a:spcPts val="0"/>
              </a:spcBef>
              <a:spcAft>
                <a:spcPts val="0"/>
              </a:spcAft>
              <a:buClr>
                <a:srgbClr val="000000"/>
              </a:buClr>
              <a:buSzPts val="1100"/>
              <a:buFont typeface="Arial"/>
              <a:buNone/>
            </a:pPr>
            <a:r>
              <a:rPr b="1" lang="en-IE"/>
              <a:t>Risorse</a:t>
            </a:r>
            <a:endParaRPr/>
          </a:p>
          <a:p>
            <a:pPr indent="0" lvl="0" marL="0" rtl="0" algn="l">
              <a:lnSpc>
                <a:spcPct val="100000"/>
              </a:lnSpc>
              <a:spcBef>
                <a:spcPts val="0"/>
              </a:spcBef>
              <a:spcAft>
                <a:spcPts val="0"/>
              </a:spcAft>
              <a:buSzPts val="1100"/>
              <a:buNone/>
            </a:pPr>
            <a:r>
              <a:rPr lang="en-IE"/>
              <a:t>Il link sottostante contiene tre scenari che possono essere utilizzati per comprendere i problemi. </a:t>
            </a:r>
            <a:r>
              <a:rPr i="1" lang="en-IE" sz="1100">
                <a:solidFill>
                  <a:srgbClr val="FF0000"/>
                </a:solidFill>
              </a:rPr>
              <a:t>Link agli scenari alternativi:</a:t>
            </a:r>
            <a:endParaRPr/>
          </a:p>
          <a:p>
            <a:pPr indent="-298450" lvl="0" marL="457200" rtl="0" algn="l">
              <a:lnSpc>
                <a:spcPct val="100000"/>
              </a:lnSpc>
              <a:spcBef>
                <a:spcPts val="0"/>
              </a:spcBef>
              <a:spcAft>
                <a:spcPts val="0"/>
              </a:spcAft>
              <a:buSzPts val="1100"/>
              <a:buChar char="●"/>
            </a:pPr>
            <a:r>
              <a:rPr lang="en-IE" sz="1100" u="sng">
                <a:solidFill>
                  <a:schemeClr val="hlink"/>
                </a:solidFill>
                <a:hlinkClick r:id="rId2"/>
              </a:rPr>
              <a:t>https://drive.google.com/drive/folders/1_Qa2fWlWfwEkVjINPaLHdNPdphBxpmvE?usp=drive_link</a:t>
            </a:r>
            <a:endParaRPr sz="1100"/>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Descrizione generale: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Introduzione a DEAR (5 min)</a:t>
            </a:r>
            <a:endParaRPr/>
          </a:p>
          <a:p>
            <a:pPr indent="-298450" lvl="0" marL="457200" marR="0" rtl="0" algn="l">
              <a:lnSpc>
                <a:spcPct val="100000"/>
              </a:lnSpc>
              <a:spcBef>
                <a:spcPts val="0"/>
              </a:spcBef>
              <a:spcAft>
                <a:spcPts val="0"/>
              </a:spcAft>
              <a:buClr>
                <a:srgbClr val="000000"/>
              </a:buClr>
              <a:buSzPts val="1100"/>
              <a:buFont typeface="Arial"/>
              <a:buChar char="●"/>
            </a:pP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https://drive.google.com/drive/u/0/folders/1_Qa2fWlWfwEkVjINPaLHdNPdphBxpmvE</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Spiegare brevemente ogni fase del metodo DEAR: </a:t>
            </a:r>
            <a:r>
              <a:rPr b="1" i="0" lang="en-IE" sz="1100" u="none" cap="none" strike="noStrike">
                <a:solidFill>
                  <a:srgbClr val="000000"/>
                </a:solidFill>
                <a:latin typeface="Arial"/>
                <a:ea typeface="Arial"/>
                <a:cs typeface="Arial"/>
                <a:sym typeface="Arial"/>
              </a:rPr>
              <a:t>Se si impartisce una formazione sincrona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a:t>
            </a:r>
            <a:r>
              <a:rPr b="0" i="0" lang="en-IE" sz="1100" u="none" cap="none" strike="noStrike">
                <a:solidFill>
                  <a:srgbClr val="000000"/>
                </a:solidFill>
                <a:latin typeface="Arial"/>
                <a:ea typeface="Arial"/>
                <a:cs typeface="Arial"/>
                <a:sym typeface="Arial"/>
              </a:rPr>
              <a:t>identificare il problema reale alla base dei sintomi.</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a:t>
            </a:r>
            <a:r>
              <a:rPr b="0" i="0" lang="en-IE" sz="1100" u="none" cap="none" strike="noStrike">
                <a:solidFill>
                  <a:srgbClr val="000000"/>
                </a:solidFill>
                <a:latin typeface="Arial"/>
                <a:ea typeface="Arial"/>
                <a:cs typeface="Arial"/>
                <a:sym typeface="Arial"/>
              </a:rPr>
              <a:t>Brainstorming sulle possibili soluzioni e valutazione delle stesse.</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a:t>
            </a:r>
            <a:r>
              <a:rPr b="0" i="0" lang="en-IE" sz="1100" u="none" cap="none" strike="noStrike">
                <a:solidFill>
                  <a:srgbClr val="000000"/>
                </a:solidFill>
                <a:latin typeface="Arial"/>
                <a:ea typeface="Arial"/>
                <a:cs typeface="Arial"/>
                <a:sym typeface="Arial"/>
              </a:rPr>
              <a:t>scegliere e pianificare una soluzione realistica.</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a:t>
            </a:r>
            <a:r>
              <a:rPr b="0" i="0" lang="en-IE" sz="1100" u="none" cap="none" strike="noStrike">
                <a:solidFill>
                  <a:srgbClr val="000000"/>
                </a:solidFill>
                <a:latin typeface="Arial"/>
                <a:ea typeface="Arial"/>
                <a:cs typeface="Arial"/>
                <a:sym typeface="Arial"/>
              </a:rPr>
              <a:t>rivedere il processo, imparare e adeguarsi.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IE" sz="1100" u="none" cap="none" strike="noStrike">
                <a:solidFill>
                  <a:srgbClr val="000000"/>
                </a:solidFill>
                <a:latin typeface="Arial"/>
                <a:ea typeface="Arial"/>
                <a:cs typeface="Arial"/>
                <a:sym typeface="Arial"/>
              </a:rPr>
              <a:t>I formatori selezionano un esempio pertinente e applicabile al loro contesto (ad esempio, un post sui social media con notizie false che afferma che uno studente è stato arrestato per aver venduto droga a scuola).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Lavoro di gruppo – Applicazione del metodo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vengono divisi in gruppi misti o specifici per ruolo e viene loro assegnato uno scenario (ad esempio, disinformazione tra i genitori sulla politica scolastica).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Compito per gruppo:</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(10 min): </a:t>
            </a:r>
            <a:r>
              <a:rPr b="0" i="0" lang="en-IE" sz="1100" u="none" cap="none" strike="noStrike">
                <a:solidFill>
                  <a:srgbClr val="000000"/>
                </a:solidFill>
                <a:latin typeface="Arial"/>
                <a:ea typeface="Arial"/>
                <a:cs typeface="Arial"/>
                <a:sym typeface="Arial"/>
              </a:rPr>
              <a:t>chiarire il problema principale e le parti interessate coinvolte.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(10 min): </a:t>
            </a:r>
            <a:r>
              <a:rPr b="0" i="0" lang="en-IE" sz="1100" u="none" cap="none" strike="noStrike">
                <a:solidFill>
                  <a:srgbClr val="000000"/>
                </a:solidFill>
                <a:latin typeface="Arial"/>
                <a:ea typeface="Arial"/>
                <a:cs typeface="Arial"/>
                <a:sym typeface="Arial"/>
              </a:rPr>
              <a:t>Brainstorming sulle soluzioni, elenco dei pro e dei contro, identificazione delle possibili conseguenze.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(10 min): </a:t>
            </a:r>
            <a:r>
              <a:rPr b="0" i="0" lang="en-IE" sz="1100" u="none" cap="none" strike="noStrike">
                <a:solidFill>
                  <a:srgbClr val="000000"/>
                </a:solidFill>
                <a:latin typeface="Arial"/>
                <a:ea typeface="Arial"/>
                <a:cs typeface="Arial"/>
                <a:sym typeface="Arial"/>
              </a:rPr>
              <a:t>selezionare la soluzione migliore e delineare i primi passi da compiere.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(10 min): </a:t>
            </a:r>
            <a:r>
              <a:rPr b="0" i="0" lang="en-IE" sz="1100" u="none" cap="none" strike="noStrike">
                <a:solidFill>
                  <a:srgbClr val="000000"/>
                </a:solidFill>
                <a:latin typeface="Arial"/>
                <a:ea typeface="Arial"/>
                <a:cs typeface="Arial"/>
                <a:sym typeface="Arial"/>
              </a:rPr>
              <a:t>anticipare gli ostacoli e riflettere su come le supposizioni o le emozioni hanno influenzato le decisioni.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3. Condivisione e feedback tra pari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Ogni gruppo presenta una sintesi del proprio processo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Gli altri gruppi forniscono un breve feedback, evidenziando i punti di forza e offrendo un suggerimento per migliorare.</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4. Riepilogo e conclusioni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Evidenziare la flessibilità e la rilevanza nel mondo reale del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Incoraggiare i partecipanti a provarlo nella loro prossima sfida a scuola o a casa.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62" name="Google Shape;26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b2e3955776_1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Obiettivi generali</a:t>
            </a:r>
            <a:endParaRPr/>
          </a:p>
          <a:p>
            <a:pPr indent="0" lvl="0" marL="0" rtl="0" algn="l">
              <a:lnSpc>
                <a:spcPct val="100000"/>
              </a:lnSpc>
              <a:spcBef>
                <a:spcPts val="0"/>
              </a:spcBef>
              <a:spcAft>
                <a:spcPts val="0"/>
              </a:spcAft>
              <a:buSzPts val="1100"/>
              <a:buNone/>
            </a:pPr>
            <a:r>
              <a:rPr lang="en-IE"/>
              <a:t>Lo scopo di questa attività è esaminare in che modo la disinformazione o la cattiva informazione possono influire su una scuola e riflettere su quanti attori possono essere influenzati da messaggi falsi generati esternamente o internamente. </a:t>
            </a:r>
            <a:endParaRPr/>
          </a:p>
          <a:p>
            <a:pPr indent="0" lvl="0" marL="0" rtl="0" algn="l">
              <a:lnSpc>
                <a:spcPct val="100000"/>
              </a:lnSpc>
              <a:spcBef>
                <a:spcPts val="0"/>
              </a:spcBef>
              <a:spcAft>
                <a:spcPts val="0"/>
              </a:spcAft>
              <a:buSzPts val="1100"/>
              <a:buNone/>
            </a:pPr>
            <a:r>
              <a:rPr b="1" lang="en-IE"/>
              <a:t>Metodo</a:t>
            </a:r>
            <a:endParaRPr/>
          </a:p>
          <a:p>
            <a:pPr indent="-171450" lvl="0" marL="171450" rtl="0" algn="l">
              <a:lnSpc>
                <a:spcPct val="100000"/>
              </a:lnSpc>
              <a:spcBef>
                <a:spcPts val="0"/>
              </a:spcBef>
              <a:spcAft>
                <a:spcPts val="0"/>
              </a:spcAft>
              <a:buSzPts val="1100"/>
              <a:buChar char="●"/>
            </a:pPr>
            <a:r>
              <a:rPr b="0" lang="en-IE"/>
              <a:t>È possibile lavorare sullo scenario mostrato o selezionarne uno tra quelli forniti.</a:t>
            </a:r>
            <a:endParaRPr/>
          </a:p>
          <a:p>
            <a:pPr indent="-171450" lvl="0" marL="171450" rtl="0" algn="l">
              <a:lnSpc>
                <a:spcPct val="100000"/>
              </a:lnSpc>
              <a:spcBef>
                <a:spcPts val="0"/>
              </a:spcBef>
              <a:spcAft>
                <a:spcPts val="0"/>
              </a:spcAft>
              <a:buSzPts val="1100"/>
              <a:buChar char="●"/>
            </a:pPr>
            <a:r>
              <a:rPr b="0" lang="en-IE"/>
              <a:t>Leggi lo scenario.</a:t>
            </a:r>
            <a:endParaRPr/>
          </a:p>
          <a:p>
            <a:pPr indent="-171450" lvl="0" marL="171450" rtl="0" algn="l">
              <a:lnSpc>
                <a:spcPct val="100000"/>
              </a:lnSpc>
              <a:spcBef>
                <a:spcPts val="0"/>
              </a:spcBef>
              <a:spcAft>
                <a:spcPts val="0"/>
              </a:spcAft>
              <a:buSzPts val="1100"/>
              <a:buChar char="●"/>
            </a:pPr>
            <a:r>
              <a:rPr b="0" lang="en-IE"/>
              <a:t>Analizza il problema che la disinformazione o la cattiva informazione causerà.</a:t>
            </a:r>
            <a:endParaRPr/>
          </a:p>
          <a:p>
            <a:pPr indent="-171450" lvl="0" marL="171450" rtl="0" algn="l">
              <a:lnSpc>
                <a:spcPct val="100000"/>
              </a:lnSpc>
              <a:spcBef>
                <a:spcPts val="0"/>
              </a:spcBef>
              <a:spcAft>
                <a:spcPts val="0"/>
              </a:spcAft>
              <a:buSzPts val="1100"/>
              <a:buChar char="●"/>
            </a:pPr>
            <a:r>
              <a:rPr b="0" lang="en-IE"/>
              <a:t>Osservare chi ne sarà influenzato.</a:t>
            </a:r>
            <a:endParaRPr/>
          </a:p>
          <a:p>
            <a:pPr indent="-171450" lvl="0" marL="171450" rtl="0" algn="l">
              <a:lnSpc>
                <a:spcPct val="100000"/>
              </a:lnSpc>
              <a:spcBef>
                <a:spcPts val="0"/>
              </a:spcBef>
              <a:spcAft>
                <a:spcPts val="0"/>
              </a:spcAft>
              <a:buSzPts val="1100"/>
              <a:buChar char="●"/>
            </a:pPr>
            <a:r>
              <a:rPr b="0" lang="en-IE"/>
              <a:t>Rifletti su come saranno colpite.</a:t>
            </a:r>
            <a:endParaRPr/>
          </a:p>
          <a:p>
            <a:pPr indent="0" lvl="0" marL="0" marR="0" rtl="0" algn="l">
              <a:lnSpc>
                <a:spcPct val="100000"/>
              </a:lnSpc>
              <a:spcBef>
                <a:spcPts val="0"/>
              </a:spcBef>
              <a:spcAft>
                <a:spcPts val="0"/>
              </a:spcAft>
              <a:buClr>
                <a:srgbClr val="000000"/>
              </a:buClr>
              <a:buSzPts val="1100"/>
              <a:buFont typeface="Arial"/>
              <a:buNone/>
            </a:pPr>
            <a:r>
              <a:rPr b="1" lang="en-IE"/>
              <a:t>Risorse</a:t>
            </a:r>
            <a:endParaRPr/>
          </a:p>
          <a:p>
            <a:pPr indent="0" lvl="0" marL="0" rtl="0" algn="l">
              <a:lnSpc>
                <a:spcPct val="100000"/>
              </a:lnSpc>
              <a:spcBef>
                <a:spcPts val="0"/>
              </a:spcBef>
              <a:spcAft>
                <a:spcPts val="0"/>
              </a:spcAft>
              <a:buSzPts val="1100"/>
              <a:buNone/>
            </a:pPr>
            <a:r>
              <a:rPr lang="en-IE"/>
              <a:t>Il link sottostante contiene tre scenari che possono essere utilizzati per comprendere i problemi. </a:t>
            </a:r>
            <a:r>
              <a:rPr i="1" lang="en-IE" sz="1100">
                <a:solidFill>
                  <a:srgbClr val="FF0000"/>
                </a:solidFill>
              </a:rPr>
              <a:t>Link agli scenari alternativi:</a:t>
            </a:r>
            <a:endParaRPr/>
          </a:p>
          <a:p>
            <a:pPr indent="-298450" lvl="0" marL="457200" rtl="0" algn="l">
              <a:lnSpc>
                <a:spcPct val="100000"/>
              </a:lnSpc>
              <a:spcBef>
                <a:spcPts val="0"/>
              </a:spcBef>
              <a:spcAft>
                <a:spcPts val="0"/>
              </a:spcAft>
              <a:buSzPts val="1100"/>
              <a:buChar char="●"/>
            </a:pPr>
            <a:r>
              <a:rPr lang="en-IE" sz="1100" u="sng">
                <a:solidFill>
                  <a:schemeClr val="hlink"/>
                </a:solidFill>
                <a:hlinkClick r:id="rId2"/>
              </a:rPr>
              <a:t>https://drive.google.com/drive/folders/1_Qa2fWlWfwEkVjINPaLHdNPdphBxpmvE?usp=drive_link</a:t>
            </a:r>
            <a:endParaRPr sz="1100"/>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Descrizione generale: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Introduzione a DEAR (5 min)</a:t>
            </a:r>
            <a:endParaRPr/>
          </a:p>
          <a:p>
            <a:pPr indent="-298450" lvl="0" marL="457200" marR="0" rtl="0" algn="l">
              <a:lnSpc>
                <a:spcPct val="100000"/>
              </a:lnSpc>
              <a:spcBef>
                <a:spcPts val="0"/>
              </a:spcBef>
              <a:spcAft>
                <a:spcPts val="0"/>
              </a:spcAft>
              <a:buClr>
                <a:srgbClr val="000000"/>
              </a:buClr>
              <a:buSzPts val="1100"/>
              <a:buFont typeface="Arial"/>
              <a:buChar char="●"/>
            </a:pP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https://drive.google.com/drive/u/0/folders/1_Qa2fWlWfwEkVjINPaLHdNPdphBxpmvE</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Spiegare brevemente ogni fase del metodo DEAR: </a:t>
            </a:r>
            <a:r>
              <a:rPr b="1" i="0" lang="en-IE" sz="1100" u="none" cap="none" strike="noStrike">
                <a:solidFill>
                  <a:srgbClr val="000000"/>
                </a:solidFill>
                <a:latin typeface="Arial"/>
                <a:ea typeface="Arial"/>
                <a:cs typeface="Arial"/>
                <a:sym typeface="Arial"/>
              </a:rPr>
              <a:t>Se si impartisce una formazione sincrona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a:t>
            </a:r>
            <a:r>
              <a:rPr b="0" i="0" lang="en-IE" sz="1100" u="none" cap="none" strike="noStrike">
                <a:solidFill>
                  <a:srgbClr val="000000"/>
                </a:solidFill>
                <a:latin typeface="Arial"/>
                <a:ea typeface="Arial"/>
                <a:cs typeface="Arial"/>
                <a:sym typeface="Arial"/>
              </a:rPr>
              <a:t>identificare il problema reale alla base dei sintomi.</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a:t>
            </a:r>
            <a:r>
              <a:rPr b="0" i="0" lang="en-IE" sz="1100" u="none" cap="none" strike="noStrike">
                <a:solidFill>
                  <a:srgbClr val="000000"/>
                </a:solidFill>
                <a:latin typeface="Arial"/>
                <a:ea typeface="Arial"/>
                <a:cs typeface="Arial"/>
                <a:sym typeface="Arial"/>
              </a:rPr>
              <a:t>Brainstorming sulle possibili soluzioni e valutazione delle stesse.</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a:t>
            </a:r>
            <a:r>
              <a:rPr b="0" i="0" lang="en-IE" sz="1100" u="none" cap="none" strike="noStrike">
                <a:solidFill>
                  <a:srgbClr val="000000"/>
                </a:solidFill>
                <a:latin typeface="Arial"/>
                <a:ea typeface="Arial"/>
                <a:cs typeface="Arial"/>
                <a:sym typeface="Arial"/>
              </a:rPr>
              <a:t>scegliere e pianificare una soluzione realistica.</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a:t>
            </a:r>
            <a:r>
              <a:rPr b="0" i="0" lang="en-IE" sz="1100" u="none" cap="none" strike="noStrike">
                <a:solidFill>
                  <a:srgbClr val="000000"/>
                </a:solidFill>
                <a:latin typeface="Arial"/>
                <a:ea typeface="Arial"/>
                <a:cs typeface="Arial"/>
                <a:sym typeface="Arial"/>
              </a:rPr>
              <a:t>rivedere il processo, imparare e adeguarsi.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0" i="1" lang="en-IE" sz="1100" u="none" cap="none" strike="noStrike">
                <a:solidFill>
                  <a:srgbClr val="000000"/>
                </a:solidFill>
                <a:latin typeface="Arial"/>
                <a:ea typeface="Arial"/>
                <a:cs typeface="Arial"/>
                <a:sym typeface="Arial"/>
              </a:rPr>
              <a:t>I formatori selezionano un esempio pertinente e applicabile al loro contesto (ad esempio, un post sui social media con notizie false che afferma che uno studente è stato arrestato per aver venduto droga a scuola).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Lavoro di gruppo – Applicazione del metodo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vengono divisi in gruppi misti o specifici per ruolo e viene loro assegnato uno scenario (ad esempio, disinformazione tra i genitori sulla politica scolastica).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Compito per gruppo:</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(10 min): </a:t>
            </a:r>
            <a:r>
              <a:rPr b="0" i="0" lang="en-IE" sz="1100" u="none" cap="none" strike="noStrike">
                <a:solidFill>
                  <a:srgbClr val="000000"/>
                </a:solidFill>
                <a:latin typeface="Arial"/>
                <a:ea typeface="Arial"/>
                <a:cs typeface="Arial"/>
                <a:sym typeface="Arial"/>
              </a:rPr>
              <a:t>chiarire il problema principale e le parti interessate coinvolte.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(10 min): </a:t>
            </a:r>
            <a:r>
              <a:rPr b="0" i="0" lang="en-IE" sz="1100" u="none" cap="none" strike="noStrike">
                <a:solidFill>
                  <a:srgbClr val="000000"/>
                </a:solidFill>
                <a:latin typeface="Arial"/>
                <a:ea typeface="Arial"/>
                <a:cs typeface="Arial"/>
                <a:sym typeface="Arial"/>
              </a:rPr>
              <a:t>Brainstorming sulle soluzioni, elenco dei pro e dei contro, identificazione delle possibili conseguenze.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(10 min): </a:t>
            </a:r>
            <a:r>
              <a:rPr b="0" i="0" lang="en-IE" sz="1100" u="none" cap="none" strike="noStrike">
                <a:solidFill>
                  <a:srgbClr val="000000"/>
                </a:solidFill>
                <a:latin typeface="Arial"/>
                <a:ea typeface="Arial"/>
                <a:cs typeface="Arial"/>
                <a:sym typeface="Arial"/>
              </a:rPr>
              <a:t>selezionare la soluzione migliore e delineare i primi passi da compiere.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(10 min): </a:t>
            </a:r>
            <a:r>
              <a:rPr b="0" i="0" lang="en-IE" sz="1100" u="none" cap="none" strike="noStrike">
                <a:solidFill>
                  <a:srgbClr val="000000"/>
                </a:solidFill>
                <a:latin typeface="Arial"/>
                <a:ea typeface="Arial"/>
                <a:cs typeface="Arial"/>
                <a:sym typeface="Arial"/>
              </a:rPr>
              <a:t>anticipare gli ostacoli e riflettere su come le supposizioni o le emozioni hanno influenzato le decisioni.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3. Condivisione e feedback tra pari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Ogni gruppo presenta una sintesi del proprio processo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Gli altri gruppi forniscono un breve feedback, evidenziando i punti di forza e offrendo un suggerimento per migliorare.</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4. Riepilogo e conclusioni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Evidenziare la flessibilità e la rilevanza nel mondo reale del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Incoraggiare i partecipanti a provarlo nella loro prossima sfida a scuola o a casa.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77" name="Google Shape;277;g3b2e3955776_1_1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Descrizione generale</a:t>
            </a:r>
            <a:r>
              <a:rPr b="0" i="0" lang="en-IE" sz="1100" u="none" cap="none" strike="noStrike">
                <a:solidFill>
                  <a:srgbClr val="000000"/>
                </a:solidFill>
                <a:latin typeface="Arial"/>
                <a:ea typeface="Arial"/>
                <a:cs typeface="Arial"/>
                <a:sym typeface="Arial"/>
              </a:rPr>
              <a:t>:</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Questa sezione sensibilizza sui pregiudizi cognitivi utilizzando scenari e riflessioni interattive per aiutare i partecipanti a mettere in discussione i preconcetti e identificare le cause alla radice dei problemi.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Metodo</a:t>
            </a:r>
            <a:endParaRPr/>
          </a:p>
          <a:p>
            <a:pPr indent="-171450" lvl="0" marL="17145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Dopo aver letto lo scenario, i partecipanti accederanno al Padlet e registreranno le loro riflessioni su </a:t>
            </a:r>
            <a:endParaRPr/>
          </a:p>
          <a:p>
            <a:pPr indent="-171450" lvl="0" marL="17145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La </a:t>
            </a:r>
            <a:r>
              <a:rPr b="0" lang="en-IE"/>
              <a:t>sfida che la disinformazione o la cattiva informazione causeranno.</a:t>
            </a:r>
            <a:endParaRPr/>
          </a:p>
          <a:p>
            <a:pPr indent="-171450" lvl="0" marL="171450" rtl="0" algn="l">
              <a:lnSpc>
                <a:spcPct val="100000"/>
              </a:lnSpc>
              <a:spcBef>
                <a:spcPts val="0"/>
              </a:spcBef>
              <a:spcAft>
                <a:spcPts val="0"/>
              </a:spcAft>
              <a:buSzPts val="1100"/>
              <a:buChar char="●"/>
            </a:pPr>
            <a:r>
              <a:rPr b="0" lang="en-IE"/>
              <a:t>Chi ne sarà colpito.</a:t>
            </a:r>
            <a:endParaRPr/>
          </a:p>
          <a:p>
            <a:pPr indent="-171450" lvl="0" marL="171450" rtl="0" algn="l">
              <a:lnSpc>
                <a:spcPct val="100000"/>
              </a:lnSpc>
              <a:spcBef>
                <a:spcPts val="0"/>
              </a:spcBef>
              <a:spcAft>
                <a:spcPts val="0"/>
              </a:spcAft>
              <a:buSzPts val="1100"/>
              <a:buChar char="●"/>
            </a:pPr>
            <a:r>
              <a:rPr b="0" lang="en-IE"/>
              <a:t>Riflettono su come saranno colpiti.</a:t>
            </a:r>
            <a:endParaRPr/>
          </a:p>
          <a:p>
            <a:pPr indent="0" lvl="0" marL="0" rtl="0" algn="l">
              <a:lnSpc>
                <a:spcPct val="100000"/>
              </a:lnSpc>
              <a:spcBef>
                <a:spcPts val="0"/>
              </a:spcBef>
              <a:spcAft>
                <a:spcPts val="0"/>
              </a:spcAft>
              <a:buSzPts val="1100"/>
              <a:buNone/>
            </a:pPr>
            <a:r>
              <a:rPr b="1" lang="en-IE"/>
              <a:t>Risorse</a:t>
            </a:r>
            <a:endParaRPr/>
          </a:p>
          <a:p>
            <a:pPr indent="0" lvl="0" marL="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Tre scenari per avviare la conversazione sulla risoluzione dei problemi:</a:t>
            </a:r>
            <a:endParaRPr/>
          </a:p>
          <a:p>
            <a:pPr indent="0" lvl="0" marL="0" marR="0" rtl="0" algn="l">
              <a:lnSpc>
                <a:spcPct val="100000"/>
              </a:lnSpc>
              <a:spcBef>
                <a:spcPts val="0"/>
              </a:spcBef>
              <a:spcAft>
                <a:spcPts val="0"/>
              </a:spcAft>
              <a:buClr>
                <a:srgbClr val="000000"/>
              </a:buClr>
              <a:buSzPts val="1100"/>
              <a:buFont typeface="Arial"/>
              <a:buNone/>
            </a:pPr>
            <a:r>
              <a:rPr lang="en-IE" sz="1100" u="sng">
                <a:solidFill>
                  <a:schemeClr val="hlink"/>
                </a:solidFill>
                <a:hlinkClick r:id="rId2"/>
              </a:rPr>
              <a:t>https://docs.google.com/document/d/1ksIqV8RIwVs8K1tBTwA8eVDf5aaCkuMD/edit</a:t>
            </a:r>
            <a:endParaRPr b="1"/>
          </a:p>
          <a:p>
            <a:pPr indent="0" lvl="0" marL="0" rtl="0" algn="l">
              <a:lnSpc>
                <a:spcPct val="100000"/>
              </a:lnSpc>
              <a:spcBef>
                <a:spcPts val="0"/>
              </a:spcBef>
              <a:spcAft>
                <a:spcPts val="0"/>
              </a:spcAft>
              <a:buSzPts val="1100"/>
              <a:buNone/>
            </a:pPr>
            <a:r>
              <a:rPr b="1" lang="en-IE"/>
              <a:t>Link ai risultati di Padlet:</a:t>
            </a:r>
            <a:endParaRPr/>
          </a:p>
          <a:p>
            <a:pPr indent="0" lvl="0" marL="0" marR="0" rtl="0" algn="l">
              <a:lnSpc>
                <a:spcPct val="100000"/>
              </a:lnSpc>
              <a:spcBef>
                <a:spcPts val="0"/>
              </a:spcBef>
              <a:spcAft>
                <a:spcPts val="0"/>
              </a:spcAft>
              <a:buClr>
                <a:srgbClr val="000000"/>
              </a:buClr>
              <a:buSzPts val="1100"/>
              <a:buFont typeface="Arial"/>
              <a:buNone/>
            </a:pPr>
            <a:r>
              <a:rPr lang="en-IE" u="sng">
                <a:solidFill>
                  <a:schemeClr val="hlink"/>
                </a:solidFill>
                <a:hlinkClick r:id="rId3"/>
              </a:rPr>
              <a:t>https://padlet.com/euphoricweekendliterature/refection-s-on-problem-solving-scenarios-1la0gklv90v9oweb/slideshow</a:t>
            </a:r>
            <a:endParaRPr/>
          </a:p>
          <a:p>
            <a:pPr indent="0" lvl="0" marL="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t/>
            </a:r>
            <a:endParaRPr b="1"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291" name="Google Shape;291;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b2e3955776_1_1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IE"/>
              <a:t>I partecipanti possono ora verificare quanto accuratamente hanno analizzato il problema rispetto alle domande di discussione riportate in questa diapositiva.</a:t>
            </a:r>
            <a:r>
              <a:rPr b="1" i="0" lang="en-IE" sz="1100" u="none" cap="none" strike="noStrike">
                <a:solidFill>
                  <a:srgbClr val="000000"/>
                </a:solidFill>
                <a:latin typeface="Arial"/>
                <a:ea typeface="Arial"/>
                <a:cs typeface="Arial"/>
                <a:sym typeface="Arial"/>
              </a:rPr>
              <a:t> </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sul Paese: </a:t>
            </a:r>
            <a:r>
              <a:rPr b="0" i="0" lang="en-IE" sz="1100" u="none" cap="none" strike="noStrike">
                <a:solidFill>
                  <a:srgbClr val="000000"/>
                </a:solidFill>
                <a:latin typeface="Arial"/>
                <a:ea typeface="Arial"/>
                <a:cs typeface="Arial"/>
                <a:sym typeface="Arial"/>
              </a:rPr>
              <a:t>Esempio: Finlandia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Finlandia – Focus sul pensiero critico nell'istruzione di base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Il sistema di istruzione di base finlandese pone grande enfasi sullo sviluppo delle capacità di pensiero critico in tutte le materie. Il programma nazionale di studi integra competenze trasversali, come "pensare e imparare ad imparare", per promuovere il ragionamento analitico e le capacità di risoluzione dei problemi. L'alfabetizzazione mediatica è una componente fondamentale, che incoraggia gli studenti a discernere i pregiudizi, a distinguere tra fatti e opinioni e a comprendere l'influenza dei messaggi dei media.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Riferimento: </a:t>
            </a:r>
            <a:r>
              <a:rPr b="0" i="0" lang="en-IE" sz="1100" u="none" cap="none" strike="noStrike">
                <a:solidFill>
                  <a:srgbClr val="000000"/>
                </a:solidFill>
                <a:latin typeface="Arial"/>
                <a:ea typeface="Arial"/>
                <a:cs typeface="Arial"/>
                <a:sym typeface="Arial"/>
              </a:rPr>
              <a:t>Agenzia nazionale finlandese per l'istruzione – Programma nazionale di studi per l'istruzione primaria e secondaria inferiore (di base).</a:t>
            </a:r>
            <a:endParaRPr/>
          </a:p>
          <a:p>
            <a:pPr indent="0" lvl="0" marL="0" rtl="0" algn="l">
              <a:lnSpc>
                <a:spcPct val="100000"/>
              </a:lnSpc>
              <a:spcBef>
                <a:spcPts val="0"/>
              </a:spcBef>
              <a:spcAft>
                <a:spcPts val="0"/>
              </a:spcAft>
              <a:buSzPts val="1100"/>
              <a:buNone/>
            </a:pPr>
            <a:r>
              <a:t/>
            </a:r>
            <a:endParaRPr/>
          </a:p>
        </p:txBody>
      </p:sp>
      <p:sp>
        <p:nvSpPr>
          <p:cNvPr id="310" name="Google Shape;310;g3b2e3955776_1_1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IE"/>
              <a:t>I partecipanti possono ora verificare quanto accuratamente hanno analizzato il problema rispetto alle domande di discussione riportate in questa diapositiva.</a:t>
            </a:r>
            <a:r>
              <a:rPr b="1" i="0" lang="en-IE" sz="1100" u="none" cap="none" strike="noStrike">
                <a:solidFill>
                  <a:srgbClr val="000000"/>
                </a:solidFill>
                <a:latin typeface="Arial"/>
                <a:ea typeface="Arial"/>
                <a:cs typeface="Arial"/>
                <a:sym typeface="Arial"/>
              </a:rPr>
              <a:t> </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sul Paese: </a:t>
            </a:r>
            <a:r>
              <a:rPr b="0" i="0" lang="en-IE" sz="1100" u="none" cap="none" strike="noStrike">
                <a:solidFill>
                  <a:srgbClr val="000000"/>
                </a:solidFill>
                <a:latin typeface="Arial"/>
                <a:ea typeface="Arial"/>
                <a:cs typeface="Arial"/>
                <a:sym typeface="Arial"/>
              </a:rPr>
              <a:t>Esempio: Finlandia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Finlandia – Focus sul pensiero critico nell'istruzione di base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Il sistema di istruzione di base finlandese pone grande enfasi sullo sviluppo delle capacità di pensiero critico in tutte le materie. Il programma nazionale di studi integra competenze trasversali, come "pensare e imparare ad imparare", per promuovere il ragionamento analitico e le capacità di risoluzione dei problemi. L'alfabetizzazione mediatica è una componente fondamentale, che incoraggia gli studenti a discernere i pregiudizi, a distinguere tra fatti e opinioni e a comprendere l'influenza dei messaggi dei media.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Riferimento: </a:t>
            </a:r>
            <a:r>
              <a:rPr b="0" i="0" lang="en-IE" sz="1100" u="none" cap="none" strike="noStrike">
                <a:solidFill>
                  <a:srgbClr val="000000"/>
                </a:solidFill>
                <a:latin typeface="Arial"/>
                <a:ea typeface="Arial"/>
                <a:cs typeface="Arial"/>
                <a:sym typeface="Arial"/>
              </a:rPr>
              <a:t>Agenzia nazionale finlandese per l'istruzione – Programma nazionale di studi per l'istruzione primaria e secondaria inferiore (di base).</a:t>
            </a:r>
            <a:endParaRPr/>
          </a:p>
          <a:p>
            <a:pPr indent="0" lvl="0" marL="0" rtl="0" algn="l">
              <a:lnSpc>
                <a:spcPct val="100000"/>
              </a:lnSpc>
              <a:spcBef>
                <a:spcPts val="0"/>
              </a:spcBef>
              <a:spcAft>
                <a:spcPts val="0"/>
              </a:spcAft>
              <a:buSzPts val="1100"/>
              <a:buNone/>
            </a:pPr>
            <a:r>
              <a:t/>
            </a:r>
            <a:endParaRPr/>
          </a:p>
        </p:txBody>
      </p:sp>
      <p:sp>
        <p:nvSpPr>
          <p:cNvPr id="326" name="Google Shape;32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Paesi Bassi – Enfasi sull'alfabetizzazione mediatica nei programmi scolastici</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 </a:t>
            </a:r>
            <a:r>
              <a:rPr b="0" i="0" lang="en-IE" sz="1100" u="none" cap="none" strike="noStrike">
                <a:solidFill>
                  <a:srgbClr val="000000"/>
                </a:solidFill>
                <a:latin typeface="Arial"/>
                <a:ea typeface="Arial"/>
                <a:cs typeface="Arial"/>
                <a:sym typeface="Arial"/>
              </a:rPr>
              <a:t>I Paesi Bassi danno grande importanza all'alfabetizzazione mediatica nel proprio quadro educativo, concentrandosi sullo sviluppo delle competenze critiche necessarie agli studenti per orientarsi nel panorama digitale. La Rete olandese per l'alfabetizzazione mediatica (Netwerk Mediawijsheid), fondata nel 2008, svolge un ruolo fondamentale nel coordinare gli sforzi di oltre 1.100 organizzazioni per promuovere l'alfabetizzazione mediatica in vari settori, tra cui l'istruzione, le biblioteche e le istituzioni culturali. Inoltre, il Modello di competenza per l'alfabetizzazione mediatica olandese 2021 delinea otto competenze chiave, quali la comprensione dei media, la riflessione sul loro utilizzo e la creazione con i media, per guidare le persone a diventare partecipanti consapevoli, critici e attivi in una società saturata dai media.</a:t>
            </a:r>
            <a:endParaRPr/>
          </a:p>
          <a:p>
            <a:pPr indent="-298450" lvl="0" marL="457200" rtl="0" algn="l">
              <a:lnSpc>
                <a:spcPct val="100000"/>
              </a:lnSpc>
              <a:spcBef>
                <a:spcPts val="0"/>
              </a:spcBef>
              <a:spcAft>
                <a:spcPts val="0"/>
              </a:spcAft>
              <a:buSzPts val="1100"/>
              <a:buChar char="●"/>
            </a:pPr>
            <a:r>
              <a:rPr b="1"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Media and Learning Association+2national-policies.eacea.ec.europa.eu+2Netwerk </a:t>
            </a: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Mediawijsheid+2Netwerk Mediawijsheid+1Netwerk Mediawijsheid+1</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Riferimento: Dutch Media Literacy Network – Chi siamo:</a:t>
            </a:r>
            <a:r>
              <a:rPr b="1" i="0" lang="en-IE" sz="1100" u="sng" cap="none" strike="noStrike">
                <a:solidFill>
                  <a:srgbClr val="000000"/>
                </a:solidFill>
                <a:latin typeface="Arial"/>
                <a:ea typeface="Arial"/>
                <a:cs typeface="Arial"/>
                <a:sym typeface="Arial"/>
                <a:hlinkClick r:id="rId4">
                  <a:extLst>
                    <a:ext uri="{A12FA001-AC4F-418D-AE19-62706E023703}">
                      <ahyp:hlinkClr val="tx"/>
                    </a:ext>
                  </a:extLst>
                </a:hlinkClick>
              </a:rPr>
              <a:t> https://netwerkmediawijsheid.nl/over-ons/about-dutch-media-literacy-network/</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341" name="Google Shape;34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b2e3955776_1_2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Paesi Bassi – Enfasi sull'alfabetizzazione mediatica nei programmi scolastici</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 </a:t>
            </a:r>
            <a:r>
              <a:rPr b="0" i="0" lang="en-IE" sz="1100" u="none" cap="none" strike="noStrike">
                <a:solidFill>
                  <a:srgbClr val="000000"/>
                </a:solidFill>
                <a:latin typeface="Arial"/>
                <a:ea typeface="Arial"/>
                <a:cs typeface="Arial"/>
                <a:sym typeface="Arial"/>
              </a:rPr>
              <a:t>I Paesi Bassi danno grande importanza all'alfabetizzazione mediatica nel proprio quadro educativo, concentrandosi sullo sviluppo delle competenze critiche necessarie agli studenti per orientarsi nel panorama digitale. La Rete olandese per l'alfabetizzazione mediatica (Netwerk Mediawijsheid), fondata nel 2008, svolge un ruolo fondamentale nel coordinare gli sforzi di oltre 1.100 organizzazioni per promuovere l'alfabetizzazione mediatica in vari settori, tra cui l'istruzione, le biblioteche e le istituzioni culturali. Inoltre, il Modello di competenza per l'alfabetizzazione mediatica olandese 2021 delinea otto competenze chiave, quali la comprensione dei media, la riflessione sul loro utilizzo e la creazione con i media, per guidare le persone a diventare partecipanti consapevoli, critici e attivi in una società saturata dai media.</a:t>
            </a:r>
            <a:endParaRPr/>
          </a:p>
          <a:p>
            <a:pPr indent="-298450" lvl="0" marL="457200" rtl="0" algn="l">
              <a:lnSpc>
                <a:spcPct val="100000"/>
              </a:lnSpc>
              <a:spcBef>
                <a:spcPts val="0"/>
              </a:spcBef>
              <a:spcAft>
                <a:spcPts val="0"/>
              </a:spcAft>
              <a:buSzPts val="1100"/>
              <a:buChar char="●"/>
            </a:pPr>
            <a:r>
              <a:rPr b="1"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Media and Learning Association+2national-policies.eacea.ec.europa.eu+2Netwerk </a:t>
            </a:r>
            <a:r>
              <a:rPr b="1" i="0" lang="en-IE" sz="1100" u="sng" cap="none" strike="noStrike">
                <a:solidFill>
                  <a:srgbClr val="000000"/>
                </a:solidFill>
                <a:latin typeface="Arial"/>
                <a:ea typeface="Arial"/>
                <a:cs typeface="Arial"/>
                <a:sym typeface="Arial"/>
                <a:hlinkClick r:id="rId3">
                  <a:extLst>
                    <a:ext uri="{A12FA001-AC4F-418D-AE19-62706E023703}">
                      <ahyp:hlinkClr val="tx"/>
                    </a:ext>
                  </a:extLst>
                </a:hlinkClick>
              </a:rPr>
              <a:t>Mediawijsheid+2Netwerk Mediawijsheid+1Netwerk Mediawijsheid+1</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Riferimento: Dutch Media Literacy Network – Chi siamo:</a:t>
            </a:r>
            <a:r>
              <a:rPr b="1" i="0" lang="en-IE" sz="1100" u="sng" cap="none" strike="noStrike">
                <a:solidFill>
                  <a:srgbClr val="000000"/>
                </a:solidFill>
                <a:latin typeface="Arial"/>
                <a:ea typeface="Arial"/>
                <a:cs typeface="Arial"/>
                <a:sym typeface="Arial"/>
                <a:hlinkClick r:id="rId4">
                  <a:extLst>
                    <a:ext uri="{A12FA001-AC4F-418D-AE19-62706E023703}">
                      <ahyp:hlinkClr val="tx"/>
                    </a:ext>
                  </a:extLst>
                </a:hlinkClick>
              </a:rPr>
              <a:t> https://netwerkmediawijsheid.nl/over-ons/about-dutch-media-literacy-network/</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357" name="Google Shape;357;g3b2e3955776_1_2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Tre scenari per avviare la conversazione sulla risoluzione dei problemi:</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1. Scenario a livello scolastico – Scandalo di frode generato dall'intelligenza artificiale</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Una scuola superiore scopre che diversi studenti hanno presentato saggi scritti da strumenti di intelligenza artificiale che contenevano errori fattuali e fonti inventate. L'amministrazione scolastica non sa se considerare questo fatto come un caso di frode, disinformazione o entrambi. Gli studenti sostengono di non aver avuto intenzione di fuorviare, ma di non avere le competenze necessarie per verificare i risultati dell'intelligenza artificiale.</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Spunto di discussione: </a:t>
            </a:r>
            <a:r>
              <a:rPr b="0" i="1" lang="en-IE" sz="1100" u="none" cap="none" strike="noStrike">
                <a:solidFill>
                  <a:srgbClr val="000000"/>
                </a:solidFill>
                <a:latin typeface="Arial"/>
                <a:ea typeface="Arial"/>
                <a:cs typeface="Arial"/>
                <a:sym typeface="Arial"/>
              </a:rPr>
              <a:t>gli studenti dovrebbero essere puniti per aver diffuso disinformazione se questa era involontaria e generata dall'intelligenza artificiale?</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Cosa pensi che stia succedendo?</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Quali prove sostengono la tua opinione?</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Quale potrebbe essere la causa principale e come potresti saperne di più?</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2. Scenario a livello nazionale – Polemica sulla revisione dei libri di testo</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Il ministero dell'istruzione di un paese introduce nuovi libri di testo di storia che minimizzano alcuni eventi e ne amplificano altri sulla base di una recente narrativa governativa. Insegnanti, studenti e storici accusano il governo di diffondere disinformazione per plasmare l'identità nazionale.</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Spunto di discussione: </a:t>
            </a:r>
            <a:r>
              <a:rPr b="0" i="1" lang="en-IE" sz="1100" u="none" cap="none" strike="noStrike">
                <a:solidFill>
                  <a:srgbClr val="000000"/>
                </a:solidFill>
                <a:latin typeface="Arial"/>
                <a:ea typeface="Arial"/>
                <a:cs typeface="Arial"/>
                <a:sym typeface="Arial"/>
              </a:rPr>
              <a:t>le scuole dovrebbero avere il potere di contestare i programmi scolastici nazionali se questi sono accusati di promuovere la disinformazione?</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 Cosa pensi che stia succedendo?</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Quali prove sostengono la tua opinione?</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Quale potrebbe essere la causa principale e come potresti saperne di più?</a:t>
            </a:r>
            <a:endParaRPr b="0" i="0" sz="1100" u="none" cap="none" strike="noStrike">
              <a:solidFill>
                <a:srgbClr val="000000"/>
              </a:solidFill>
              <a:latin typeface="Arial"/>
              <a:ea typeface="Arial"/>
              <a:cs typeface="Arial"/>
              <a:sym typeface="Arial"/>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3. Scenario a livello internazionale – Video virale di un conflitto nelle aule scolastiche</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Un video che mostra presunti crimini di guerra in un conflitto internazionale diventa virale e viene mostrato nelle aule di tutto il mondo per stimolare la discussione. In seguito, i fact-checker rivelano che il video è stato manipolato utilizzando la tecnologia deepfake. Il danno è fatto: gli studenti si sono già formati opinioni molto forti.</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Suggerimento per il dibattito: </a:t>
            </a:r>
            <a:r>
              <a:rPr b="0" i="1" lang="en-IE" sz="1100" u="none" cap="none" strike="noStrike">
                <a:solidFill>
                  <a:srgbClr val="000000"/>
                </a:solidFill>
                <a:latin typeface="Arial"/>
                <a:ea typeface="Arial"/>
                <a:cs typeface="Arial"/>
                <a:sym typeface="Arial"/>
              </a:rPr>
              <a:t>come possono le scuole insegnare in modo responsabile gli eventi di attualità globale senza diventare veicoli di disinformazione internazionale?</a:t>
            </a:r>
            <a:endParaRPr b="0"/>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Cosa pensi che stia succedendo?</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Quali prove sostengono la tua opinione?</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Quale potrebbe essere la causa principale e come potresti saperne di più?</a:t>
            </a:r>
            <a:endParaRPr b="0" i="0" sz="11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100"/>
              <a:buNone/>
            </a:pPr>
            <a:r>
              <a:t/>
            </a:r>
            <a:endParaRPr b="0"/>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Finlandia: </a:t>
            </a:r>
            <a:r>
              <a:rPr b="0" i="0" lang="en-IE" sz="1100" u="none" cap="none" strike="noStrike">
                <a:solidFill>
                  <a:srgbClr val="000000"/>
                </a:solidFill>
                <a:latin typeface="Arial"/>
                <a:ea typeface="Arial"/>
                <a:cs typeface="Arial"/>
                <a:sym typeface="Arial"/>
              </a:rPr>
              <a:t>pensiero critico e competenze trasversali nell'istruzione di base.</a:t>
            </a:r>
            <a:br>
              <a:rPr b="0" i="0" lang="en-IE" sz="1100" u="none" cap="none" strike="noStrike">
                <a:solidFill>
                  <a:srgbClr val="000000"/>
                </a:solidFill>
                <a:latin typeface="Arial"/>
                <a:ea typeface="Arial"/>
                <a:cs typeface="Arial"/>
                <a:sym typeface="Arial"/>
              </a:rPr>
            </a:b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https://eurydice.eacea.ec.europa.eu/eurypedia/finland/single-structure-primary-and-lower-secondary-education</a:t>
            </a:r>
            <a:endParaRPr b="0"/>
          </a:p>
          <a:p>
            <a:pPr indent="0" lvl="0" marL="158750" rtl="0" algn="l">
              <a:lnSpc>
                <a:spcPct val="100000"/>
              </a:lnSpc>
              <a:spcBef>
                <a:spcPts val="0"/>
              </a:spcBef>
              <a:spcAft>
                <a:spcPts val="0"/>
              </a:spcAft>
              <a:buSzPts val="1100"/>
              <a:buNone/>
            </a:pPr>
            <a:br>
              <a:rPr lang="en-IE"/>
            </a:br>
            <a:endParaRPr/>
          </a:p>
        </p:txBody>
      </p:sp>
      <p:sp>
        <p:nvSpPr>
          <p:cNvPr id="373" name="Google Shape;37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5" name="Google Shape;39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La formazione alla risoluzione dei problemi affonda le sue radici nella psicologia cognitiva e pone l'accento sul modo in cui gli individui elaborano le informazioni, analizzano le situazioni e prendono decisioni. Prevede l'insegnamento di metodi strutturati quali l'identificazione del problema, la valutazione delle soluzioni e l'attuazione della linea d'azione migliore. Questa formazione migliora le capacità di pensiero analitico e creativo promuovendo il ragionamento logico, il riconoscimento dei modelli e l'adattabilità. L'obiettivo è sviluppare la capacità degli utenti finali di affrontare le sfide della disinformazione e della cattiva informazione in modo sistematico, logico e sicuro.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Introdurre strategie cognitive per un'efficace risoluzione dei problemi basate sulle pratiche pedagogiche europee.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Consentire agli educatori e ai genitori di affrontare questioni del mondo reale come la disinformazione e la cattiva informazione con logica e struttura.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Sviluppare le capacità di identificare, analizzare e rispondere alle sfide attraverso il pensiero analitico e creativo.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Promuovere la collaborazione tra i gruppi di utenti (L, T, P) per l'apprendimento reciproco e la condivisione di prospettive.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Sostenere lo sviluppo di una mentalità orientata alla crescita, all'adattabilità e alla resilienza attraverso processi strutturati di risoluzione dei problemi.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Enfatizzare i valori democratici europei come l'alfabetizzazione mediatica, la responsabilità civica e l'indagine critica.</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Risultati di apprendimento: </a:t>
            </a:r>
            <a:endParaRPr b="1"/>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I partecipanti:</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Comprendere e applicare le fasi della risoluzione strutturata dei problemi.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Riconosceranno i pregiudizi cognitivi e il loro impatto sul processo decisionale.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Collaborare efficacemente tra i diversi gruppi di stakeholder.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Rispondere alla disinformazione/informazione errata utilizzando il pensiero critico e approcci basati su prove concrete.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Utilizzare strategie di risoluzione dei problemi in contesti educativi e familiari.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Schema generale della co-presenza e/o separazione dei gruppi di utenti e della possibilità di apprendimento reciproco: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Le sessioni iniziali e finali incoraggiano </a:t>
            </a:r>
            <a:r>
              <a:rPr b="1" i="0" lang="en-IE" sz="1100" u="none" cap="none" strike="noStrike">
                <a:solidFill>
                  <a:srgbClr val="000000"/>
                </a:solidFill>
                <a:latin typeface="Arial"/>
                <a:ea typeface="Arial"/>
                <a:cs typeface="Arial"/>
                <a:sym typeface="Arial"/>
              </a:rPr>
              <a:t>la co-presenza </a:t>
            </a:r>
            <a:r>
              <a:rPr b="0" i="0" lang="en-IE" sz="1100" u="none" cap="none" strike="noStrike">
                <a:solidFill>
                  <a:srgbClr val="000000"/>
                </a:solidFill>
                <a:latin typeface="Arial"/>
                <a:ea typeface="Arial"/>
                <a:cs typeface="Arial"/>
                <a:sym typeface="Arial"/>
              </a:rPr>
              <a:t>per la comprensione reciproca.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Le sessioni intermedie includono </a:t>
            </a:r>
            <a:r>
              <a:rPr b="1" i="0" lang="en-IE" sz="1100" u="none" cap="none" strike="noStrike">
                <a:solidFill>
                  <a:srgbClr val="000000"/>
                </a:solidFill>
                <a:latin typeface="Arial"/>
                <a:ea typeface="Arial"/>
                <a:cs typeface="Arial"/>
                <a:sym typeface="Arial"/>
              </a:rPr>
              <a:t>lavori di gruppo mirati </a:t>
            </a:r>
            <a:r>
              <a:rPr b="0" i="0" lang="en-IE" sz="1100" u="none" cap="none" strike="noStrike">
                <a:solidFill>
                  <a:srgbClr val="000000"/>
                </a:solidFill>
                <a:latin typeface="Arial"/>
                <a:ea typeface="Arial"/>
                <a:cs typeface="Arial"/>
                <a:sym typeface="Arial"/>
              </a:rPr>
              <a:t>per garantire la pertinenza.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momenti di condivisione strutturati favoriscono </a:t>
            </a:r>
            <a:r>
              <a:rPr b="1" i="0" lang="en-IE" sz="1100" u="none" cap="none" strike="noStrike">
                <a:solidFill>
                  <a:srgbClr val="000000"/>
                </a:solidFill>
                <a:latin typeface="Arial"/>
                <a:ea typeface="Arial"/>
                <a:cs typeface="Arial"/>
                <a:sym typeface="Arial"/>
              </a:rPr>
              <a:t>l'apprendimento tra i gruppi</a:t>
            </a:r>
            <a:r>
              <a:rPr b="0" i="0" lang="en-IE" sz="1100" u="none" cap="none" strike="noStrike">
                <a:solidFill>
                  <a:srgbClr val="000000"/>
                </a:solidFill>
                <a:latin typeface="Arial"/>
                <a:ea typeface="Arial"/>
                <a:cs typeface="Arial"/>
                <a:sym typeface="Arial"/>
              </a:rPr>
              <a:t>.</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Ogni modulo è suddiviso in due o più "sezioni", secondo la struttura che ciascun partner ritiene più adatta al modulo. La prima sezione è sempre quella introduttiva e/o di rompighiaccio. Ogni sezione è suddivisa in "attività". Per moduli specifici, è presente anche un sottomodulo relativo a "Quando le cose vanno male".</a:t>
            </a:r>
            <a:endParaRPr b="0"/>
          </a:p>
          <a:p>
            <a:pPr indent="0" lvl="0" marL="158750" rtl="0" algn="l">
              <a:lnSpc>
                <a:spcPct val="100000"/>
              </a:lnSpc>
              <a:spcBef>
                <a:spcPts val="0"/>
              </a:spcBef>
              <a:spcAft>
                <a:spcPts val="0"/>
              </a:spcAft>
              <a:buSzPts val="1100"/>
              <a:buNone/>
            </a:pPr>
            <a:r>
              <a:rPr b="1" lang="en-IE"/>
              <a:t>Metodo:</a:t>
            </a:r>
            <a:endParaRPr/>
          </a:p>
          <a:p>
            <a:pPr indent="0" lvl="0" marL="158750" rtl="0" algn="l">
              <a:lnSpc>
                <a:spcPct val="100000"/>
              </a:lnSpc>
              <a:spcBef>
                <a:spcPts val="0"/>
              </a:spcBef>
              <a:spcAft>
                <a:spcPts val="0"/>
              </a:spcAft>
              <a:buSzPts val="1100"/>
              <a:buNone/>
            </a:pPr>
            <a:r>
              <a:rPr b="1" lang="en-IE"/>
              <a:t>Risorse:</a:t>
            </a:r>
            <a:br>
              <a:rPr lang="en-IE"/>
            </a:br>
            <a:endParaRPr/>
          </a:p>
        </p:txBody>
      </p:sp>
      <p:sp>
        <p:nvSpPr>
          <p:cNvPr id="107" name="Google Shape;10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2" name="Google Shape;41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1" name="Google Shape;43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2">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FF0000"/>
                </a:solidFill>
                <a:hlinkClick r:id="rId3">
                  <a:extLst>
                    <a:ext uri="{A12FA001-AC4F-418D-AE19-62706E023703}">
                      <ahyp:hlinkClr val="tx"/>
                    </a:ext>
                  </a:extLst>
                </a:hlinkClick>
              </a:rPr>
              <a:t>Attività 3 Risorse</a:t>
            </a:r>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4">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chemeClr val="hlink"/>
                </a:solidFill>
                <a:hlinkClick r:id="rId5"/>
              </a:rPr>
              <a:t>https://docs.google.com/document/d/1NVyQo3Koykkqa20tgn8vNsJF8cxkJGS6/edi</a:t>
            </a:r>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6">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t/>
            </a:r>
            <a:endParaRPr u="sng">
              <a:solidFill>
                <a:srgbClr val="2200CC"/>
              </a:solidFill>
              <a:hlinkClick r:id="rId7">
                <a:extLst>
                  <a:ext uri="{A12FA001-AC4F-418D-AE19-62706E023703}">
                    <ahyp:hlinkClr val="tx"/>
                  </a:ext>
                </a:extLst>
              </a:hlinkClick>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FF0000"/>
                </a:solidFill>
                <a:hlinkClick r:id="rId8">
                  <a:extLst>
                    <a:ext uri="{A12FA001-AC4F-418D-AE19-62706E023703}">
                      <ahyp:hlinkClr val="tx"/>
                    </a:ext>
                  </a:extLst>
                </a:hlinkClick>
              </a:rPr>
              <a:t>Link ai risultati Padlet:</a:t>
            </a:r>
            <a:endParaRPr/>
          </a:p>
          <a:p>
            <a:pPr indent="0" lvl="0" marL="0" marR="0" rtl="0" algn="l">
              <a:lnSpc>
                <a:spcPct val="100000"/>
              </a:lnSpc>
              <a:spcBef>
                <a:spcPts val="0"/>
              </a:spcBef>
              <a:spcAft>
                <a:spcPts val="0"/>
              </a:spcAft>
              <a:buClr>
                <a:srgbClr val="000000"/>
              </a:buClr>
              <a:buSzPts val="1100"/>
              <a:buFont typeface="Arial"/>
              <a:buNone/>
            </a:pPr>
            <a:r>
              <a:rPr lang="en-IE" u="sng">
                <a:solidFill>
                  <a:srgbClr val="2200CC"/>
                </a:solidFill>
                <a:hlinkClick r:id="rId9">
                  <a:extLst>
                    <a:ext uri="{A12FA001-AC4F-418D-AE19-62706E023703}">
                      <ahyp:hlinkClr val="tx"/>
                    </a:ext>
                  </a:extLst>
                </a:hlinkClick>
              </a:rPr>
              <a:t>https://padlet.com/euphoricweekendliterature/what-are-the-possible-practical-ways-to-prepare-school-leade-kmts0b8tqtemn210</a:t>
            </a:r>
            <a:endParaRPr/>
          </a:p>
          <a:p>
            <a:pPr indent="0" lvl="0" marL="0" rtl="0" algn="l">
              <a:lnSpc>
                <a:spcPct val="100000"/>
              </a:lnSpc>
              <a:spcBef>
                <a:spcPts val="0"/>
              </a:spcBef>
              <a:spcAft>
                <a:spcPts val="0"/>
              </a:spcAft>
              <a:buSzPts val="1100"/>
              <a:buNone/>
            </a:pPr>
            <a:r>
              <a:t/>
            </a:r>
            <a:endParaRPr/>
          </a:p>
        </p:txBody>
      </p:sp>
      <p:sp>
        <p:nvSpPr>
          <p:cNvPr id="446" name="Google Shape;446;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lang="en-IE"/>
              <a:t>Ecco tre segni che indicano contenuti falsi o fuorvianti: titoli emotivi, mancanza di fonti chiare e immagini manipolate.</a:t>
            </a:r>
            <a:br>
              <a:rPr lang="en-IE"/>
            </a:br>
            <a:r>
              <a:rPr lang="en-IE"/>
              <a:t>Pensi che il personale della tua scuola sia in grado di individuarli facilmente?</a:t>
            </a:r>
            <a:endParaRPr/>
          </a:p>
          <a:p>
            <a:pPr indent="0" lvl="0" marL="158750" rtl="0" algn="l">
              <a:lnSpc>
                <a:spcPct val="100000"/>
              </a:lnSpc>
              <a:spcBef>
                <a:spcPts val="0"/>
              </a:spcBef>
              <a:spcAft>
                <a:spcPts val="0"/>
              </a:spcAft>
              <a:buSzPts val="1100"/>
              <a:buNone/>
            </a:pPr>
            <a:r>
              <a:rPr lang="en-IE"/>
              <a:t>Se no, ecco come possiamo guidarli.</a:t>
            </a:r>
            <a:endParaRPr/>
          </a:p>
        </p:txBody>
      </p:sp>
      <p:sp>
        <p:nvSpPr>
          <p:cNvPr id="467" name="Google Shape;467;p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I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94" name="Google Shape;49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sul Paese: Esempio Germania – Enfasi sulla valutazione strutturata e sulla cultura del feedback</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Il sistema educativo tedesco pone grande enfasi sulla valutazione strutturata e su una solida cultura del feedback. Le autorità di vigilanza scolastica e gli istituti pedagogici svolgono un ruolo fondamentale assistendo le autorità educative nella valutazione del sistema e raccomandando modifiche. La ricerca di accompagnamento esamina l'efficacia delle riforme e le condizioni per la loro attuazione, garantendo il miglioramento continuo delle pratiche educative. </a:t>
            </a: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OCSE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Riferimento: </a:t>
            </a:r>
            <a:r>
              <a:rPr b="0" i="0" lang="en-IE" sz="1100" u="none" cap="none" strike="noStrike">
                <a:solidFill>
                  <a:srgbClr val="000000"/>
                </a:solidFill>
                <a:latin typeface="Arial"/>
                <a:ea typeface="Arial"/>
                <a:cs typeface="Arial"/>
                <a:sym typeface="Arial"/>
              </a:rPr>
              <a:t>Prospettive delle politiche educative dell'OCSE: Germania</a:t>
            </a:r>
            <a:endParaRPr/>
          </a:p>
          <a:p>
            <a:pPr indent="0" lvl="0" marL="0" rtl="0" algn="l">
              <a:lnSpc>
                <a:spcPct val="100000"/>
              </a:lnSpc>
              <a:spcBef>
                <a:spcPts val="0"/>
              </a:spcBef>
              <a:spcAft>
                <a:spcPts val="0"/>
              </a:spcAft>
              <a:buSzPts val="1100"/>
              <a:buNone/>
            </a:pPr>
            <a:r>
              <a:t/>
            </a:r>
            <a:endParaRPr/>
          </a:p>
        </p:txBody>
      </p:sp>
      <p:sp>
        <p:nvSpPr>
          <p:cNvPr id="510" name="Google Shape;51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IE"/>
              <a:t>Perché gli insegnanti devono riflettere e analizzare prima di agire</a:t>
            </a:r>
            <a:br>
              <a:rPr b="1" lang="en-IE"/>
            </a:br>
            <a:r>
              <a:rPr b="1" lang="en-IE"/>
              <a:t>(Tecnica CALM: Contesto – Analisi – Apprendimento – Gestione)</a:t>
            </a:r>
            <a:endParaRPr/>
          </a:p>
          <a:p>
            <a:pPr indent="-298450" lvl="0" marL="457200" rtl="0" algn="l">
              <a:lnSpc>
                <a:spcPct val="100000"/>
              </a:lnSpc>
              <a:spcBef>
                <a:spcPts val="0"/>
              </a:spcBef>
              <a:spcAft>
                <a:spcPts val="0"/>
              </a:spcAft>
              <a:buSzPts val="1100"/>
              <a:buChar char="●"/>
            </a:pPr>
            <a:r>
              <a:rPr b="1" lang="en-IE"/>
              <a:t>Contesto: </a:t>
            </a:r>
            <a:r>
              <a:rPr lang="en-IE"/>
              <a:t>gli insegnanti operano in ambienti in cui le informazioni si diffondono rapidamente, soprattutto attraverso i social media. Notizie false, informazioni errate e disinformazione possono facilmente raggiungere studenti, personale scolastico e genitori, creando confusione, paura o conflitti se non vengono comprese correttamente.</a:t>
            </a:r>
            <a:endParaRPr/>
          </a:p>
          <a:p>
            <a:pPr indent="-298450" lvl="0" marL="457200" rtl="0" algn="l">
              <a:lnSpc>
                <a:spcPct val="100000"/>
              </a:lnSpc>
              <a:spcBef>
                <a:spcPts val="0"/>
              </a:spcBef>
              <a:spcAft>
                <a:spcPts val="0"/>
              </a:spcAft>
              <a:buSzPts val="1100"/>
              <a:buChar char="●"/>
            </a:pPr>
            <a:r>
              <a:rPr b="1" lang="en-IE"/>
              <a:t>Analisi: </a:t>
            </a:r>
            <a:r>
              <a:rPr lang="en-IE"/>
              <a:t>prima di agire, i dirigenti devono verificare attentamente le fonti, controllare i fatti e considerare le intenzioni. Analizzare se le informazioni sono fake news (false ma non intenzionali), disinformazione (condivisa inconsapevolmente) o disinformazione (deliberatamente fuorviante) aiuta a garantire che le risposte siano accurate e proporzionate.</a:t>
            </a:r>
            <a:endParaRPr/>
          </a:p>
          <a:p>
            <a:pPr indent="-298450" lvl="0" marL="457200" rtl="0" algn="l">
              <a:lnSpc>
                <a:spcPct val="100000"/>
              </a:lnSpc>
              <a:spcBef>
                <a:spcPts val="0"/>
              </a:spcBef>
              <a:spcAft>
                <a:spcPts val="0"/>
              </a:spcAft>
              <a:buSzPts val="1100"/>
              <a:buChar char="●"/>
            </a:pPr>
            <a:r>
              <a:rPr b="1" lang="en-IE"/>
              <a:t>Imparare: </a:t>
            </a:r>
            <a:r>
              <a:rPr lang="en-IE"/>
              <a:t>riflettere sugli incidenti passati consente ai dirigenti di riconoscere i modelli di diffusione delle informazioni false e le reazioni delle comunità. Questo apprendimento rafforza l'alfabetizzazione digitale, il pensiero critico e il processo decisionale futuro all'interno della scuola.</a:t>
            </a:r>
            <a:endParaRPr/>
          </a:p>
          <a:p>
            <a:pPr indent="-298450" lvl="0" marL="457200" rtl="0" algn="l">
              <a:lnSpc>
                <a:spcPct val="100000"/>
              </a:lnSpc>
              <a:spcBef>
                <a:spcPts val="0"/>
              </a:spcBef>
              <a:spcAft>
                <a:spcPts val="0"/>
              </a:spcAft>
              <a:buSzPts val="1100"/>
              <a:buChar char="●"/>
            </a:pPr>
            <a:r>
              <a:rPr b="1" lang="en-IE"/>
              <a:t>Gestire: </a:t>
            </a:r>
            <a:r>
              <a:rPr lang="en-IE"/>
              <a:t>una riflessione ponderata favorisce risposte calme, trasparenti ed etiche. Agendo sulla base di prove piuttosto che di emozioni, i dirigenti scolastici possono gestire efficacemente le situazioni, mantenere la fiducia, proteggere il benessere e dare l'esempio di un uso responsabile delle informazioni per l'intera comunità scolastica.</a:t>
            </a:r>
            <a:endParaRPr/>
          </a:p>
          <a:p>
            <a:pPr indent="0" lvl="0" marL="0" rtl="0" algn="l">
              <a:lnSpc>
                <a:spcPct val="100000"/>
              </a:lnSpc>
              <a:spcBef>
                <a:spcPts val="0"/>
              </a:spcBef>
              <a:spcAft>
                <a:spcPts val="0"/>
              </a:spcAft>
              <a:buSzPts val="1100"/>
              <a:buNone/>
            </a:pPr>
            <a:r>
              <a:t/>
            </a:r>
            <a:endParaRPr/>
          </a:p>
        </p:txBody>
      </p:sp>
      <p:sp>
        <p:nvSpPr>
          <p:cNvPr id="525" name="Google Shape;52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Focus sul Paese: Esempio Germania – Enfasi sulla valutazione strutturata e sulla cultura del feedback</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Il sistema educativo tedesco pone grande enfasi sulla valutazione strutturata e su una solida cultura del feedback. Le autorità di vigilanza scolastica e gli istituti pedagogici svolgono un ruolo fondamentale assistendo le autorità educative nella valutazione del sistema e raccomandando cambiamenti. La ricerca di accompagnamento esamina l'efficacia delle riforme e le condizioni per la loro attuazione, garantendo il miglioramento continuo delle pratiche educative. </a:t>
            </a:r>
            <a:r>
              <a:rPr b="0" i="0" lang="en-IE" sz="1100" u="sng" cap="none" strike="noStrike">
                <a:solidFill>
                  <a:srgbClr val="000000"/>
                </a:solidFill>
                <a:latin typeface="Arial"/>
                <a:ea typeface="Arial"/>
                <a:cs typeface="Arial"/>
                <a:sym typeface="Arial"/>
                <a:hlinkClick r:id="rId2">
                  <a:extLst>
                    <a:ext uri="{A12FA001-AC4F-418D-AE19-62706E023703}">
                      <ahyp:hlinkClr val="tx"/>
                    </a:ext>
                  </a:extLst>
                </a:hlinkClick>
              </a:rPr>
              <a:t>OCSE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Riferimento: </a:t>
            </a:r>
            <a:r>
              <a:rPr b="0" i="0" lang="en-IE" sz="1100" u="none" cap="none" strike="noStrike">
                <a:solidFill>
                  <a:srgbClr val="000000"/>
                </a:solidFill>
                <a:latin typeface="Arial"/>
                <a:ea typeface="Arial"/>
                <a:cs typeface="Arial"/>
                <a:sym typeface="Arial"/>
              </a:rPr>
              <a:t>Prospettive delle politiche educative dell'OCSE: Germania</a:t>
            </a:r>
            <a:endParaRPr/>
          </a:p>
          <a:p>
            <a:pPr indent="0" lvl="0" marL="0" rtl="0" algn="l">
              <a:lnSpc>
                <a:spcPct val="100000"/>
              </a:lnSpc>
              <a:spcBef>
                <a:spcPts val="0"/>
              </a:spcBef>
              <a:spcAft>
                <a:spcPts val="0"/>
              </a:spcAft>
              <a:buSzPts val="1100"/>
              <a:buNone/>
            </a:pPr>
            <a:r>
              <a:t/>
            </a:r>
            <a:endParaRPr/>
          </a:p>
        </p:txBody>
      </p:sp>
      <p:sp>
        <p:nvSpPr>
          <p:cNvPr id="541" name="Google Shape;54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5" name="Google Shape;555;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b2e3955776_1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La formazione alla risoluzione dei problemi affonda le sue radici nella psicologia cognitiva e pone l'accento sul modo in cui gli individui elaborano le informazioni, analizzano le situazioni e prendono decisioni. Prevede l'insegnamento di metodi strutturati quali l'identificazione del problema, la valutazione delle soluzioni e l'attuazione della linea d'azione migliore. Questa formazione migliora le capacità di pensiero analitico e creativo promuovendo il ragionamento logico, il riconoscimento dei modelli e l'adattabilità. L'obiettivo è sviluppare la capacità degli utenti finali di affrontare le sfide della disinformazione e della cattiva informazione in modo sistematico, logico e sicuro.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Introdurre strategie cognitive per un'efficace risoluzione dei problemi basate sulle pratiche pedagogiche europee.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Consentire agli educatori e ai genitori di affrontare questioni del mondo reale come la disinformazione e la cattiva informazione con logica e struttura.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Sviluppare le capacità di identificare, analizzare e rispondere alle sfide attraverso il pensiero analitico e creativo.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Promuovere la collaborazione tra i gruppi di utenti (L, T, P) per l'apprendimento reciproco e la condivisione di prospettive.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Sostenere lo sviluppo di una mentalità orientata alla crescita, all'adattabilità e alla resilienza attraverso processi strutturati di risoluzione dei problemi.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Enfatizzare i valori democratici europei come l'alfabetizzazione mediatica, la responsabilità civica e l'indagine critica.</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Risultati di apprendimento: </a:t>
            </a:r>
            <a:endParaRPr b="1"/>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I partecipanti:</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Comprendere e applicare le fasi della risoluzione strutturata dei problemi.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Riconosceranno i pregiudizi cognitivi e il loro impatto sul processo decisionale.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Collaborare efficacemente tra i diversi gruppi di stakeholder.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Rispondere alla disinformazione/informazione errata utilizzando il pensiero critico e approcci basati su prove concrete.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Utilizzare strategie di risoluzione dei problemi in contesti educativi e familiari.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Schema generale della co-presenza e/o separazione dei gruppi di utenti e della possibilità di apprendimento reciproco: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Le sessioni iniziali e finali incoraggiano </a:t>
            </a:r>
            <a:r>
              <a:rPr b="1" i="0" lang="en-IE" sz="1100" u="none" cap="none" strike="noStrike">
                <a:solidFill>
                  <a:srgbClr val="000000"/>
                </a:solidFill>
                <a:latin typeface="Arial"/>
                <a:ea typeface="Arial"/>
                <a:cs typeface="Arial"/>
                <a:sym typeface="Arial"/>
              </a:rPr>
              <a:t>la co-presenza </a:t>
            </a:r>
            <a:r>
              <a:rPr b="0" i="0" lang="en-IE" sz="1100" u="none" cap="none" strike="noStrike">
                <a:solidFill>
                  <a:srgbClr val="000000"/>
                </a:solidFill>
                <a:latin typeface="Arial"/>
                <a:ea typeface="Arial"/>
                <a:cs typeface="Arial"/>
                <a:sym typeface="Arial"/>
              </a:rPr>
              <a:t>per la comprensione reciproca.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Le sessioni intermedie includono </a:t>
            </a:r>
            <a:r>
              <a:rPr b="1" i="0" lang="en-IE" sz="1100" u="none" cap="none" strike="noStrike">
                <a:solidFill>
                  <a:srgbClr val="000000"/>
                </a:solidFill>
                <a:latin typeface="Arial"/>
                <a:ea typeface="Arial"/>
                <a:cs typeface="Arial"/>
                <a:sym typeface="Arial"/>
              </a:rPr>
              <a:t>lavori di gruppo mirati </a:t>
            </a:r>
            <a:r>
              <a:rPr b="0" i="0" lang="en-IE" sz="1100" u="none" cap="none" strike="noStrike">
                <a:solidFill>
                  <a:srgbClr val="000000"/>
                </a:solidFill>
                <a:latin typeface="Arial"/>
                <a:ea typeface="Arial"/>
                <a:cs typeface="Arial"/>
                <a:sym typeface="Arial"/>
              </a:rPr>
              <a:t>per garantire la pertinenza.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momenti di condivisione strutturati favoriscono </a:t>
            </a:r>
            <a:r>
              <a:rPr b="1" i="0" lang="en-IE" sz="1100" u="none" cap="none" strike="noStrike">
                <a:solidFill>
                  <a:srgbClr val="000000"/>
                </a:solidFill>
                <a:latin typeface="Arial"/>
                <a:ea typeface="Arial"/>
                <a:cs typeface="Arial"/>
                <a:sym typeface="Arial"/>
              </a:rPr>
              <a:t>l'apprendimento tra i gruppi</a:t>
            </a:r>
            <a:r>
              <a:rPr b="0" i="0" lang="en-IE" sz="1100" u="none" cap="none" strike="noStrike">
                <a:solidFill>
                  <a:srgbClr val="000000"/>
                </a:solidFill>
                <a:latin typeface="Arial"/>
                <a:ea typeface="Arial"/>
                <a:cs typeface="Arial"/>
                <a:sym typeface="Arial"/>
              </a:rPr>
              <a:t>.</a:t>
            </a:r>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Ogni modulo è suddiviso in due o più "sezioni", secondo la struttura che ciascun partner ritiene più adatta al modulo. La prima sezione è sempre quella introduttiva e/o di rompighiaccio. Ogni sezione è suddivisa in "attività". Per moduli specifici, è presente anche un sottomodulo relativo a "Quando le cose vanno male".</a:t>
            </a:r>
            <a:endParaRPr b="0"/>
          </a:p>
          <a:p>
            <a:pPr indent="0" lvl="0" marL="158750" rtl="0" algn="l">
              <a:lnSpc>
                <a:spcPct val="100000"/>
              </a:lnSpc>
              <a:spcBef>
                <a:spcPts val="0"/>
              </a:spcBef>
              <a:spcAft>
                <a:spcPts val="0"/>
              </a:spcAft>
              <a:buSzPts val="1100"/>
              <a:buNone/>
            </a:pPr>
            <a:r>
              <a:rPr b="1" lang="en-IE"/>
              <a:t>Metodo:</a:t>
            </a:r>
            <a:endParaRPr/>
          </a:p>
          <a:p>
            <a:pPr indent="0" lvl="0" marL="158750" rtl="0" algn="l">
              <a:lnSpc>
                <a:spcPct val="100000"/>
              </a:lnSpc>
              <a:spcBef>
                <a:spcPts val="0"/>
              </a:spcBef>
              <a:spcAft>
                <a:spcPts val="0"/>
              </a:spcAft>
              <a:buSzPts val="1100"/>
              <a:buNone/>
            </a:pPr>
            <a:r>
              <a:rPr b="1" lang="en-IE"/>
              <a:t>Risorse:</a:t>
            </a:r>
            <a:br>
              <a:rPr lang="en-IE"/>
            </a:br>
            <a:endParaRPr/>
          </a:p>
        </p:txBody>
      </p:sp>
      <p:sp>
        <p:nvSpPr>
          <p:cNvPr id="127" name="Google Shape;127;g3b2e3955776_1_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IE" sz="1100" u="sng">
                <a:solidFill>
                  <a:srgbClr val="FF0000"/>
                </a:solidFill>
                <a:hlinkClick r:id="rId2">
                  <a:extLst>
                    <a:ext uri="{A12FA001-AC4F-418D-AE19-62706E023703}">
                      <ahyp:hlinkClr val="tx"/>
                    </a:ext>
                  </a:extLst>
                </a:hlinkClick>
              </a:rPr>
              <a:t>Risorse per la risoluzione dei problemi</a:t>
            </a:r>
            <a:endParaRPr/>
          </a:p>
          <a:p>
            <a:pPr indent="0" lvl="0" marL="0" marR="0" rtl="0" algn="l">
              <a:lnSpc>
                <a:spcPct val="100000"/>
              </a:lnSpc>
              <a:spcBef>
                <a:spcPts val="0"/>
              </a:spcBef>
              <a:spcAft>
                <a:spcPts val="0"/>
              </a:spcAft>
              <a:buClr>
                <a:srgbClr val="000000"/>
              </a:buClr>
              <a:buSzPts val="1100"/>
              <a:buFont typeface="Arial"/>
              <a:buNone/>
            </a:pPr>
            <a:r>
              <a:rPr lang="en-IE" sz="1100" u="sng">
                <a:solidFill>
                  <a:srgbClr val="2200CC"/>
                </a:solidFill>
                <a:hlinkClick r:id="rId3">
                  <a:extLst>
                    <a:ext uri="{A12FA001-AC4F-418D-AE19-62706E023703}">
                      <ahyp:hlinkClr val="tx"/>
                    </a:ext>
                  </a:extLst>
                </a:hlinkClick>
              </a:rPr>
              <a:t>https://drive.google.com/drive/u/0/folders/1cf0UZP5PlUtuBERjdFbp6VH84V9PFGiJ</a:t>
            </a:r>
            <a:endParaRPr sz="1100"/>
          </a:p>
          <a:p>
            <a:pPr indent="0" lvl="0" marL="0" rtl="0" algn="l">
              <a:lnSpc>
                <a:spcPct val="100000"/>
              </a:lnSpc>
              <a:spcBef>
                <a:spcPts val="0"/>
              </a:spcBef>
              <a:spcAft>
                <a:spcPts val="0"/>
              </a:spcAft>
              <a:buSzPts val="1100"/>
              <a:buNone/>
            </a:pPr>
            <a:r>
              <a:t/>
            </a:r>
            <a:endParaRPr/>
          </a:p>
        </p:txBody>
      </p:sp>
      <p:sp>
        <p:nvSpPr>
          <p:cNvPr id="572" name="Google Shape;57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Quanto ne so? </a:t>
            </a:r>
            <a:r>
              <a:rPr b="0" i="1" lang="en-IE" sz="1100" u="none" cap="none" strike="noStrike">
                <a:solidFill>
                  <a:srgbClr val="000000"/>
                </a:solidFill>
                <a:latin typeface="Arial"/>
                <a:ea typeface="Arial"/>
                <a:cs typeface="Arial"/>
                <a:sym typeface="Arial"/>
              </a:rPr>
              <a:t>Breve questionario di valutazione iniziale tramite codice QR.</a:t>
            </a:r>
            <a:r>
              <a:rPr b="0" i="0" lang="en-IE" sz="1100" u="none" cap="none" strike="noStrike">
                <a:solidFill>
                  <a:srgbClr val="000000"/>
                </a:solidFill>
                <a:latin typeface="Arial"/>
                <a:ea typeface="Arial"/>
                <a:cs typeface="Arial"/>
                <a:sym typeface="Arial"/>
              </a:rPr>
              <a:t> </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ricevono brevi racconti che contengono informazioni errate e devono identificare il vero problema nascosto dietro la confusione superficiale.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Una storia ambientata in una scuola locale. </a:t>
            </a:r>
            <a:r>
              <a:rPr b="0" i="1" lang="en-IE" sz="1100" u="none" cap="none" strike="noStrike">
                <a:solidFill>
                  <a:srgbClr val="000000"/>
                </a:solidFill>
                <a:latin typeface="Arial"/>
                <a:ea typeface="Arial"/>
                <a:cs typeface="Arial"/>
                <a:sym typeface="Arial"/>
              </a:rPr>
              <a:t>(Predisposizione a credere alle fake news)</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Una storia a livello nazionale.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Una storia a livello internazionale.</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Link per visualizzare le risposte</a:t>
            </a:r>
            <a:endParaRPr/>
          </a:p>
          <a:p>
            <a:pPr indent="-298450" lvl="0" marL="457200" marR="0" rtl="0" algn="l">
              <a:lnSpc>
                <a:spcPct val="100000"/>
              </a:lnSpc>
              <a:spcBef>
                <a:spcPts val="0"/>
              </a:spcBef>
              <a:spcAft>
                <a:spcPts val="0"/>
              </a:spcAft>
              <a:buClr>
                <a:srgbClr val="000000"/>
              </a:buClr>
              <a:buSzPts val="1100"/>
              <a:buFont typeface="Arial"/>
              <a:buChar char="●"/>
            </a:pPr>
            <a:r>
              <a:rPr lang="en-IE" sz="1100" u="sng">
                <a:solidFill>
                  <a:srgbClr val="0000FF"/>
                </a:solidFill>
                <a:hlinkClick r:id="rId2">
                  <a:extLst>
                    <a:ext uri="{A12FA001-AC4F-418D-AE19-62706E023703}">
                      <ahyp:hlinkClr val="tx"/>
                    </a:ext>
                  </a:extLst>
                </a:hlinkClick>
              </a:rPr>
              <a:t>https://forms.office.com/Pages/DesignPageV2.aspx?prevorigin=shell&amp;origin=NeoPortalPage&amp;subpage=design&amp;id=GOURaIe3o0GK9JjK7OLoEWsTznmsNOJPlYNppBSRjkdUQzdJV0RLVTVGNVA2OE9PSFhRMjkyUVFZMy4u&amp;analysis=true</a:t>
            </a:r>
            <a:endParaRPr sz="1100"/>
          </a:p>
          <a:p>
            <a:pPr indent="-228600" lvl="0" marL="457200" rtl="0" algn="l">
              <a:lnSpc>
                <a:spcPct val="100000"/>
              </a:lnSpc>
              <a:spcBef>
                <a:spcPts val="0"/>
              </a:spcBef>
              <a:spcAft>
                <a:spcPts val="0"/>
              </a:spcAft>
              <a:buSzPts val="1100"/>
              <a:buNone/>
            </a:pPr>
            <a:r>
              <a:t/>
            </a:r>
            <a:endParaRPr/>
          </a:p>
        </p:txBody>
      </p:sp>
      <p:sp>
        <p:nvSpPr>
          <p:cNvPr id="147" name="Google Shape;14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Obiettivi generali </a:t>
            </a:r>
            <a:r>
              <a:rPr b="0" i="0" lang="en-IE" sz="1100" u="none" cap="none" strike="noStrike">
                <a:solidFill>
                  <a:srgbClr val="000000"/>
                </a:solidFill>
                <a:latin typeface="Arial"/>
                <a:ea typeface="Arial"/>
                <a:cs typeface="Arial"/>
                <a:sym typeface="Arial"/>
              </a:rPr>
              <a:t> I partecipanti:</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Impareranno un approccio strutturato e basato sulla psicologia alla risoluzione dei problemi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Sviluppare il pensiero analitico e critico.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Rafforzare la collaborazione tra ruoli diversi (L-T-P).</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Affrontare efficacemente la disinformazione e la diffusione di informazioni errate.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Promuovere i valori democratici europei.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Lo scopo della diapositiva sopra riportata è quello di mostrare un esempio di informazione falsa, uno di informazione vera e uno ritenuto vero ma non comprovato. </a:t>
            </a:r>
            <a:br>
              <a:rPr b="0" i="0" lang="en-IE" sz="1100" u="none" cap="none" strike="noStrike">
                <a:solidFill>
                  <a:srgbClr val="000000"/>
                </a:solidFill>
                <a:latin typeface="Arial"/>
                <a:ea typeface="Arial"/>
                <a:cs typeface="Arial"/>
                <a:sym typeface="Arial"/>
              </a:rPr>
            </a:br>
            <a:endParaRPr/>
          </a:p>
        </p:txBody>
      </p:sp>
      <p:sp>
        <p:nvSpPr>
          <p:cNvPr id="169" name="Google Shape;16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Sezione 1: Introduzione e attività rompighiaccio</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Durata totale</a:t>
            </a:r>
            <a:r>
              <a:rPr b="0" i="0" lang="en-IE" sz="1100" u="none" cap="none" strike="noStrike">
                <a:solidFill>
                  <a:srgbClr val="000000"/>
                </a:solidFill>
                <a:latin typeface="Arial"/>
                <a:ea typeface="Arial"/>
                <a:cs typeface="Arial"/>
                <a:sym typeface="Arial"/>
              </a:rPr>
              <a:t>: ~20 min</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Formato</a:t>
            </a:r>
            <a:r>
              <a:rPr b="0" i="0" lang="en-IE" sz="1100" u="none" cap="none" strike="noStrike">
                <a:solidFill>
                  <a:srgbClr val="000000"/>
                </a:solidFill>
                <a:latin typeface="Arial"/>
                <a:ea typeface="Arial"/>
                <a:cs typeface="Arial"/>
                <a:sym typeface="Arial"/>
              </a:rPr>
              <a:t>: Video + modulo interattivo</a:t>
            </a:r>
            <a:endParaRPr b="0"/>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Attività 1.1 – </a:t>
            </a:r>
            <a:endParaRPr b="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Obiettivi generali del modulo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Insegnare un approccio strutturato e basato sulla psicologia alla risoluzione dei problemi utilizzando il metodo DEAR (Definire, Esplorare, Agire, Riflettere).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Affrontare l'impatto dei pregiudizi cognitivi sul processo decisionale.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Fornire a dirigenti scolastici, insegnanti e genitori gli strumenti per gestire la disinformazione nell'ambito scolastico e familiare.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Rafforzare il pensiero analitico, l'adattabilità e la collaborazione tra i diversi ruoli delle parti interessate.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Promuovere l'indagine critica, l'alfabetizzazione mediatica e la responsabilità civica in linea con i valori europei.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Fornire un kit di strumenti riutilizzabile (scenari, modelli, spunti di riflessione) che possa essere adattato a tutti i livelli di istruzione.</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Risultati di apprendimento:</a:t>
            </a:r>
            <a:endParaRPr b="1"/>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Comprendere e applicare il quadro di riferimento DEAR per la risoluzione dei problemi.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Identificare e riflettere sui pregiudizi cognitivi nel processo decisionale personale e istituzionale.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Collaborare in modo asincrono tra diversi gruppi di utenti (L, T, P).</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Applicare il pensiero critico e strategie basate su prove concrete ai dilemmi educativi e genitoriali.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Creare un piano d'azione personalizzato per l'utilizzo del DEAR in contesti di vita reale.</a:t>
            </a:r>
            <a:br>
              <a:rPr b="0" i="0" lang="en-IE" sz="1100" u="none" cap="none" strike="noStrike">
                <a:solidFill>
                  <a:srgbClr val="000000"/>
                </a:solidFill>
                <a:latin typeface="Arial"/>
                <a:ea typeface="Arial"/>
                <a:cs typeface="Arial"/>
                <a:sym typeface="Arial"/>
              </a:rPr>
            </a:br>
            <a:endParaRPr/>
          </a:p>
        </p:txBody>
      </p:sp>
      <p:sp>
        <p:nvSpPr>
          <p:cNvPr id="186" name="Google Shape;18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Sezione 1 - Introduzione e attività rompighiaccio (20 minuti)</a:t>
            </a:r>
            <a:endParaRPr b="1"/>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Breve descrizione:</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Ai partecipanti viene illustrata la necessità di risolvere i problemi attraverso esempi reali di disinformazione nelle scuole e nelle famiglie. </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sono incoraggiati a tenere un diario degli appunti durante tutta la formazione, in formato cartaceo o digitale.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Utilizzando le citazioni del WP3, i partecipanti riflettono su come le supposizioni influenzano il giudizio e si esercitano a distinguere i fatti dalle interpretazioni.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leggeranno una panoramica del modulo o guarderanno o ascolteranno un video sullo scopo e il contenuto del modulo.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possono presentarsi scrivendo una breve biografia su Padlet.</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IE"/>
              <a:t>Pensate a un momento in cui la disinformazione ha avuto un impatto sulla vostra scuola. Forse una voce, un post sui social media o un malinteso che si è diffuso rapidamente.</a:t>
            </a:r>
            <a:endParaRPr/>
          </a:p>
          <a:p>
            <a:pPr indent="-298450" lvl="0" marL="457200" rtl="0" algn="l">
              <a:lnSpc>
                <a:spcPct val="100000"/>
              </a:lnSpc>
              <a:spcBef>
                <a:spcPts val="0"/>
              </a:spcBef>
              <a:spcAft>
                <a:spcPts val="0"/>
              </a:spcAft>
              <a:buSzPts val="1100"/>
              <a:buChar char="●"/>
            </a:pPr>
            <a:r>
              <a:rPr lang="en-IE"/>
              <a:t>Parlate per due minuti con la persona accanto a voi di cosa è successo e di come avete reagito.</a:t>
            </a:r>
            <a:endParaRPr/>
          </a:p>
          <a:p>
            <a:pPr indent="-298450" lvl="0" marL="457200" rtl="0" algn="l">
              <a:lnSpc>
                <a:spcPct val="100000"/>
              </a:lnSpc>
              <a:spcBef>
                <a:spcPts val="0"/>
              </a:spcBef>
              <a:spcAft>
                <a:spcPts val="0"/>
              </a:spcAft>
              <a:buSzPts val="1100"/>
              <a:buChar char="●"/>
            </a:pPr>
            <a:r>
              <a:rPr lang="en-IE"/>
              <a:t>Magari 2 persone possono condividere la loro storia?</a:t>
            </a:r>
            <a:endParaRPr/>
          </a:p>
          <a:p>
            <a:pPr indent="-298450" lvl="0" marL="457200" rtl="0" algn="l">
              <a:lnSpc>
                <a:spcPct val="100000"/>
              </a:lnSpc>
              <a:spcBef>
                <a:spcPts val="0"/>
              </a:spcBef>
              <a:spcAft>
                <a:spcPts val="0"/>
              </a:spcAft>
              <a:buSzPts val="1100"/>
              <a:buChar char="●"/>
            </a:pPr>
            <a:r>
              <a:rPr lang="en-IE"/>
              <a:t>Grazie, vedrete come queste storie si collegano a ciò di cui discuteremo in seguito.</a:t>
            </a:r>
            <a:endParaRPr/>
          </a:p>
          <a:p>
            <a:pPr indent="0" lvl="0" marL="158750" rtl="0" algn="l">
              <a:lnSpc>
                <a:spcPct val="100000"/>
              </a:lnSpc>
              <a:spcBef>
                <a:spcPts val="0"/>
              </a:spcBef>
              <a:spcAft>
                <a:spcPts val="0"/>
              </a:spcAft>
              <a:buSzPts val="1100"/>
              <a:buNone/>
            </a:pPr>
            <a:r>
              <a:rPr b="1" lang="en-IE"/>
              <a:t>Metodo:</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IE"/>
              <a:t>Risorse:</a:t>
            </a:r>
            <a:endParaRPr/>
          </a:p>
          <a:p>
            <a:pPr indent="0" lvl="0" marL="158750" marR="0" rtl="0" algn="l">
              <a:lnSpc>
                <a:spcPct val="100000"/>
              </a:lnSpc>
              <a:spcBef>
                <a:spcPts val="0"/>
              </a:spcBef>
              <a:spcAft>
                <a:spcPts val="0"/>
              </a:spcAft>
              <a:buClr>
                <a:srgbClr val="000000"/>
              </a:buClr>
              <a:buSzPts val="1100"/>
              <a:buFont typeface="Arial"/>
              <a:buNone/>
            </a:pPr>
            <a:r>
              <a:rPr b="1" lang="en-IE" sz="1100"/>
              <a:t>La PSNI indaga dopo che un'e-mail ha causato la chiusura di sei scuole (scenario dell'Irlanda del Nord, reale)</a:t>
            </a:r>
            <a:endParaRPr/>
          </a:p>
          <a:p>
            <a:pPr indent="-298450" lvl="0" marL="457200" marR="0" rtl="0" algn="l">
              <a:lnSpc>
                <a:spcPct val="100000"/>
              </a:lnSpc>
              <a:spcBef>
                <a:spcPts val="0"/>
              </a:spcBef>
              <a:spcAft>
                <a:spcPts val="0"/>
              </a:spcAft>
              <a:buClr>
                <a:srgbClr val="000000"/>
              </a:buClr>
              <a:buSzPts val="1100"/>
              <a:buFont typeface="Arial"/>
              <a:buChar char="●"/>
            </a:pPr>
            <a:r>
              <a:rPr i="1" lang="en-IE" sz="1100"/>
              <a:t>E-mail minacciosa inviata alle scuole di Fermanagh, Tyrone e </a:t>
            </a:r>
            <a:r>
              <a:rPr lang="en-IE" sz="1100">
                <a:solidFill>
                  <a:srgbClr val="FF0000"/>
                </a:solidFill>
              </a:rPr>
              <a:t>Antrim Link allo scenario:</a:t>
            </a:r>
            <a:r>
              <a:rPr lang="en-IE" sz="1100" u="sng">
                <a:solidFill>
                  <a:schemeClr val="hlink"/>
                </a:solidFill>
                <a:hlinkClick r:id="rId2"/>
              </a:rPr>
              <a:t> www.rte.ie/news/ulster/2025/0324/1503715-school-closures-security/#:~:text=Nine%20schools%20across%20Northern%20Ireland,to%20a%20"security%20concern</a:t>
            </a:r>
            <a:r>
              <a:rPr lang="en-IE" sz="1100"/>
              <a:t>".</a:t>
            </a:r>
            <a:endParaRPr sz="1800"/>
          </a:p>
          <a:p>
            <a:pPr indent="-228600" lvl="0" marL="457200" rtl="0" algn="l">
              <a:lnSpc>
                <a:spcPct val="100000"/>
              </a:lnSpc>
              <a:spcBef>
                <a:spcPts val="0"/>
              </a:spcBef>
              <a:spcAft>
                <a:spcPts val="0"/>
              </a:spcAft>
              <a:buSzPts val="1100"/>
              <a:buNone/>
            </a:pPr>
            <a:r>
              <a:t/>
            </a:r>
            <a:endParaRPr/>
          </a:p>
        </p:txBody>
      </p:sp>
      <p:sp>
        <p:nvSpPr>
          <p:cNvPr id="202" name="Google Shape;202;p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I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b2e3955776_1_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g3b2e3955776_1_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Sezione 1 - Introduzione e attività rompighiaccio (20 minuti)</a:t>
            </a:r>
            <a:endParaRPr b="1"/>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Breve descrizione:</a:t>
            </a:r>
            <a:endParaRPr b="0"/>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Ai partecipanti viene illustrata la necessità di risolvere i problemi attraverso esempi reali di disinformazione nelle scuole e nelle famiglie. </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sono incoraggiati a tenere un diario degli appunti durante tutta la formazione, in formato cartaceo o digitale.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Utilizzando le citazioni del WP3, i partecipanti riflettono su come le supposizioni influenzano il giudizio e si esercitano a distinguere i fatti dalle interpretazioni.</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leggeranno una panoramica del modulo o guarderanno o ascolteranno un video sullo scopo e il contenuto del modulo.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possono presentarsi scrivendo una breve biografia su Padlet.</a:t>
            </a:r>
            <a:endParaRPr/>
          </a:p>
          <a:p>
            <a:pPr indent="-228600" lvl="0" marL="457200" rtl="0" algn="l">
              <a:lnSpc>
                <a:spcPct val="100000"/>
              </a:lnSpc>
              <a:spcBef>
                <a:spcPts val="0"/>
              </a:spcBef>
              <a:spcAft>
                <a:spcPts val="0"/>
              </a:spcAft>
              <a:buSzPts val="1100"/>
              <a:buNone/>
            </a:pPr>
            <a:r>
              <a:t/>
            </a:r>
            <a:endParaRPr/>
          </a:p>
          <a:p>
            <a:pPr indent="-298450" lvl="0" marL="457200" rtl="0" algn="l">
              <a:lnSpc>
                <a:spcPct val="100000"/>
              </a:lnSpc>
              <a:spcBef>
                <a:spcPts val="0"/>
              </a:spcBef>
              <a:spcAft>
                <a:spcPts val="0"/>
              </a:spcAft>
              <a:buSzPts val="1100"/>
              <a:buChar char="●"/>
            </a:pPr>
            <a:r>
              <a:rPr lang="en-IE"/>
              <a:t>Pensate a un momento in cui la disinformazione ha avuto un impatto sulla vostra scuola. Forse una voce, un post sui social media o un malinteso che si è diffuso rapidamente.</a:t>
            </a:r>
            <a:endParaRPr/>
          </a:p>
          <a:p>
            <a:pPr indent="-298450" lvl="0" marL="457200" rtl="0" algn="l">
              <a:lnSpc>
                <a:spcPct val="100000"/>
              </a:lnSpc>
              <a:spcBef>
                <a:spcPts val="0"/>
              </a:spcBef>
              <a:spcAft>
                <a:spcPts val="0"/>
              </a:spcAft>
              <a:buSzPts val="1100"/>
              <a:buChar char="●"/>
            </a:pPr>
            <a:r>
              <a:rPr lang="en-IE"/>
              <a:t>Parlate per due minuti con la persona accanto a voi di cosa è successo e di come avete reagito.</a:t>
            </a:r>
            <a:endParaRPr/>
          </a:p>
          <a:p>
            <a:pPr indent="-298450" lvl="0" marL="457200" rtl="0" algn="l">
              <a:lnSpc>
                <a:spcPct val="100000"/>
              </a:lnSpc>
              <a:spcBef>
                <a:spcPts val="0"/>
              </a:spcBef>
              <a:spcAft>
                <a:spcPts val="0"/>
              </a:spcAft>
              <a:buSzPts val="1100"/>
              <a:buChar char="●"/>
            </a:pPr>
            <a:r>
              <a:rPr lang="en-IE"/>
              <a:t>Magari 2 persone possono condividere la loro storia?</a:t>
            </a:r>
            <a:endParaRPr/>
          </a:p>
          <a:p>
            <a:pPr indent="-298450" lvl="0" marL="457200" rtl="0" algn="l">
              <a:lnSpc>
                <a:spcPct val="100000"/>
              </a:lnSpc>
              <a:spcBef>
                <a:spcPts val="0"/>
              </a:spcBef>
              <a:spcAft>
                <a:spcPts val="0"/>
              </a:spcAft>
              <a:buSzPts val="1100"/>
              <a:buChar char="●"/>
            </a:pPr>
            <a:r>
              <a:rPr lang="en-IE"/>
              <a:t>Grazie, vedrete come queste storie si collegano a ciò di cui discuteremo in seguito.</a:t>
            </a:r>
            <a:endParaRPr/>
          </a:p>
          <a:p>
            <a:pPr indent="0" lvl="0" marL="158750" rtl="0" algn="l">
              <a:lnSpc>
                <a:spcPct val="100000"/>
              </a:lnSpc>
              <a:spcBef>
                <a:spcPts val="0"/>
              </a:spcBef>
              <a:spcAft>
                <a:spcPts val="0"/>
              </a:spcAft>
              <a:buSzPts val="1100"/>
              <a:buNone/>
            </a:pPr>
            <a:r>
              <a:rPr b="1" lang="en-IE"/>
              <a:t>Metodo:</a:t>
            </a:r>
            <a:endParaRPr/>
          </a:p>
          <a:p>
            <a:pPr indent="0" lvl="0" marL="158750" rtl="0" algn="l">
              <a:lnSpc>
                <a:spcPct val="100000"/>
              </a:lnSpc>
              <a:spcBef>
                <a:spcPts val="0"/>
              </a:spcBef>
              <a:spcAft>
                <a:spcPts val="0"/>
              </a:spcAft>
              <a:buSzPts val="1100"/>
              <a:buNone/>
            </a:pPr>
            <a:r>
              <a:t/>
            </a:r>
            <a:endParaRPr b="1"/>
          </a:p>
          <a:p>
            <a:pPr indent="0" lvl="0" marL="158750" rtl="0" algn="l">
              <a:lnSpc>
                <a:spcPct val="100000"/>
              </a:lnSpc>
              <a:spcBef>
                <a:spcPts val="0"/>
              </a:spcBef>
              <a:spcAft>
                <a:spcPts val="0"/>
              </a:spcAft>
              <a:buSzPts val="1100"/>
              <a:buNone/>
            </a:pPr>
            <a:r>
              <a:rPr b="1" lang="en-IE"/>
              <a:t>Risorse:</a:t>
            </a:r>
            <a:endParaRPr/>
          </a:p>
          <a:p>
            <a:pPr indent="0" lvl="0" marL="158750" marR="0" rtl="0" algn="l">
              <a:lnSpc>
                <a:spcPct val="100000"/>
              </a:lnSpc>
              <a:spcBef>
                <a:spcPts val="0"/>
              </a:spcBef>
              <a:spcAft>
                <a:spcPts val="0"/>
              </a:spcAft>
              <a:buClr>
                <a:srgbClr val="000000"/>
              </a:buClr>
              <a:buSzPts val="1100"/>
              <a:buFont typeface="Arial"/>
              <a:buNone/>
            </a:pPr>
            <a:r>
              <a:rPr b="1" lang="en-IE" sz="1100"/>
              <a:t>La PSNI indaga dopo che un'e-mail ha causato la chiusura di sei scuole (scenario dell'Irlanda del Nord, reale)</a:t>
            </a:r>
            <a:endParaRPr/>
          </a:p>
          <a:p>
            <a:pPr indent="-298450" lvl="0" marL="457200" marR="0" rtl="0" algn="l">
              <a:lnSpc>
                <a:spcPct val="100000"/>
              </a:lnSpc>
              <a:spcBef>
                <a:spcPts val="0"/>
              </a:spcBef>
              <a:spcAft>
                <a:spcPts val="0"/>
              </a:spcAft>
              <a:buClr>
                <a:srgbClr val="000000"/>
              </a:buClr>
              <a:buSzPts val="1100"/>
              <a:buFont typeface="Arial"/>
              <a:buChar char="●"/>
            </a:pPr>
            <a:r>
              <a:rPr i="1" lang="en-IE" sz="1100"/>
              <a:t>E-mail minacciosa inviata alle scuole di Fermanagh, Tyrone e </a:t>
            </a:r>
            <a:r>
              <a:rPr lang="en-IE" sz="1100">
                <a:solidFill>
                  <a:srgbClr val="FF0000"/>
                </a:solidFill>
              </a:rPr>
              <a:t>Antrim Link allo scenario:</a:t>
            </a:r>
            <a:r>
              <a:rPr lang="en-IE" sz="1100" u="sng">
                <a:solidFill>
                  <a:schemeClr val="hlink"/>
                </a:solidFill>
                <a:hlinkClick r:id="rId2"/>
              </a:rPr>
              <a:t> www.rte.ie/news/ulster/2025/0324/1503715-school-closures-security/#:~:text=Nine%20schools%20across%20Northern%20Ireland,to%20a%20"security%20concern</a:t>
            </a:r>
            <a:r>
              <a:rPr lang="en-IE" sz="1100"/>
              <a:t>".</a:t>
            </a:r>
            <a:endParaRPr sz="1800"/>
          </a:p>
          <a:p>
            <a:pPr indent="-228600" lvl="0" marL="457200" rtl="0" algn="l">
              <a:lnSpc>
                <a:spcPct val="100000"/>
              </a:lnSpc>
              <a:spcBef>
                <a:spcPts val="0"/>
              </a:spcBef>
              <a:spcAft>
                <a:spcPts val="0"/>
              </a:spcAft>
              <a:buSzPts val="1100"/>
              <a:buNone/>
            </a:pPr>
            <a:r>
              <a:t/>
            </a:r>
            <a:endParaRPr/>
          </a:p>
        </p:txBody>
      </p:sp>
      <p:sp>
        <p:nvSpPr>
          <p:cNvPr id="219" name="Google Shape;219;g3b2e3955776_1_12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IE"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IE"/>
              <a:t>Obiettivi generali</a:t>
            </a:r>
            <a:endParaRPr/>
          </a:p>
          <a:p>
            <a:pPr indent="0" lvl="0" marL="158750" rtl="0" algn="l">
              <a:lnSpc>
                <a:spcPct val="100000"/>
              </a:lnSpc>
              <a:spcBef>
                <a:spcPts val="0"/>
              </a:spcBef>
              <a:spcAft>
                <a:spcPts val="0"/>
              </a:spcAft>
              <a:buSzPts val="1100"/>
              <a:buNone/>
            </a:pPr>
            <a:r>
              <a:rPr b="0" i="0" lang="en-IE" sz="1100" u="none" cap="none" strike="noStrike">
                <a:solidFill>
                  <a:srgbClr val="000000"/>
                </a:solidFill>
                <a:latin typeface="Arial"/>
                <a:ea typeface="Arial"/>
                <a:cs typeface="Arial"/>
                <a:sym typeface="Arial"/>
              </a:rPr>
              <a:t>Sviluppare la consapevolezza di come i preconcetti possano ostacolare una chiara identificazione dei problemi.</a:t>
            </a:r>
            <a:endParaRPr/>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Riconoscere e mettere in discussione i pregiudizi e i preconcetti personali </a:t>
            </a:r>
            <a:r>
              <a:rPr b="0" i="0" lang="en-IE" sz="1100" u="none" cap="none" strike="noStrike">
                <a:solidFill>
                  <a:srgbClr val="000000"/>
                </a:solidFill>
                <a:latin typeface="Arial"/>
                <a:ea typeface="Arial"/>
                <a:cs typeface="Arial"/>
                <a:sym typeface="Arial"/>
              </a:rPr>
              <a:t>che influenzano il modo in cui i problemi vengono percepiti e definiti nei contesti educativi e familiari.</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Esercitarsi a distinguere tra sintomi e cause profonde </a:t>
            </a:r>
            <a:r>
              <a:rPr b="0" i="0" lang="en-IE" sz="1100" u="none" cap="none" strike="noStrike">
                <a:solidFill>
                  <a:srgbClr val="000000"/>
                </a:solidFill>
                <a:latin typeface="Arial"/>
                <a:ea typeface="Arial"/>
                <a:cs typeface="Arial"/>
                <a:sym typeface="Arial"/>
              </a:rPr>
              <a:t>di un problema attraverso un'analisi strutturata e una riflessione guidata.</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Sviluppare capacità di ascolto critico e di interrogazione </a:t>
            </a:r>
            <a:r>
              <a:rPr b="0" i="0" lang="en-IE" sz="1100" u="none" cap="none" strike="noStrike">
                <a:solidFill>
                  <a:srgbClr val="000000"/>
                </a:solidFill>
                <a:latin typeface="Arial"/>
                <a:ea typeface="Arial"/>
                <a:cs typeface="Arial"/>
                <a:sym typeface="Arial"/>
              </a:rPr>
              <a:t>per scoprire aspetti nascosti o trascurati di situazioni complesse, in particolare quando si affrontano casi di disinformazione e informazioni errate.</a:t>
            </a:r>
            <a:endParaRPr/>
          </a:p>
          <a:p>
            <a:pPr indent="0" lvl="0" marL="0" rtl="0" algn="l">
              <a:lnSpc>
                <a:spcPct val="100000"/>
              </a:lnSpc>
              <a:spcBef>
                <a:spcPts val="0"/>
              </a:spcBef>
              <a:spcAft>
                <a:spcPts val="0"/>
              </a:spcAft>
              <a:buSzPts val="1100"/>
              <a:buNone/>
            </a:pPr>
            <a:r>
              <a:rPr lang="en-IE"/>
              <a:t>I partecipanti:</a:t>
            </a:r>
            <a:endParaRPr/>
          </a:p>
          <a:p>
            <a:pPr indent="0" lvl="0" marL="0" rtl="0" algn="l">
              <a:lnSpc>
                <a:spcPct val="100000"/>
              </a:lnSpc>
              <a:spcBef>
                <a:spcPts val="0"/>
              </a:spcBef>
              <a:spcAft>
                <a:spcPts val="0"/>
              </a:spcAft>
              <a:buSzPts val="1100"/>
              <a:buNone/>
            </a:pPr>
            <a:r>
              <a:rPr lang="en-IE"/>
              <a:t>Impareranno un approccio strutturato e basato sulla psicologia alla risoluzione dei problemi (DEAR).</a:t>
            </a:r>
            <a:endParaRPr/>
          </a:p>
          <a:p>
            <a:pPr indent="0" lvl="0" marL="0" rtl="0" algn="l">
              <a:lnSpc>
                <a:spcPct val="100000"/>
              </a:lnSpc>
              <a:spcBef>
                <a:spcPts val="0"/>
              </a:spcBef>
              <a:spcAft>
                <a:spcPts val="0"/>
              </a:spcAft>
              <a:buSzPts val="1100"/>
              <a:buNone/>
            </a:pPr>
            <a:r>
              <a:rPr lang="en-IE"/>
              <a:t>Sviluppare il pensiero analitico e critico.</a:t>
            </a:r>
            <a:endParaRPr/>
          </a:p>
          <a:p>
            <a:pPr indent="0" lvl="0" marL="0" rtl="0" algn="l">
              <a:lnSpc>
                <a:spcPct val="100000"/>
              </a:lnSpc>
              <a:spcBef>
                <a:spcPts val="0"/>
              </a:spcBef>
              <a:spcAft>
                <a:spcPts val="0"/>
              </a:spcAft>
              <a:buSzPts val="1100"/>
              <a:buNone/>
            </a:pPr>
            <a:r>
              <a:rPr lang="en-IE"/>
              <a:t>Rafforzare la collaborazione tra ruoli diversi (L-T-P).</a:t>
            </a:r>
            <a:endParaRPr/>
          </a:p>
          <a:p>
            <a:pPr indent="0" lvl="0" marL="0" rtl="0" algn="l">
              <a:lnSpc>
                <a:spcPct val="100000"/>
              </a:lnSpc>
              <a:spcBef>
                <a:spcPts val="0"/>
              </a:spcBef>
              <a:spcAft>
                <a:spcPts val="0"/>
              </a:spcAft>
              <a:buSzPts val="1100"/>
              <a:buNone/>
            </a:pPr>
            <a:r>
              <a:rPr lang="en-IE"/>
              <a:t>Affrontare efficacemente la disinformazione.</a:t>
            </a:r>
            <a:endParaRPr/>
          </a:p>
          <a:p>
            <a:pPr indent="0" lvl="0" marL="0" rtl="0" algn="l">
              <a:lnSpc>
                <a:spcPct val="100000"/>
              </a:lnSpc>
              <a:spcBef>
                <a:spcPts val="0"/>
              </a:spcBef>
              <a:spcAft>
                <a:spcPts val="0"/>
              </a:spcAft>
              <a:buSzPts val="1100"/>
              <a:buNone/>
            </a:pPr>
            <a:r>
              <a:rPr lang="en-IE"/>
              <a:t>Promuovere i valori democratici europei.</a:t>
            </a:r>
            <a:endParaRPr/>
          </a:p>
          <a:p>
            <a:pPr indent="0" lvl="0" marL="0" rtl="0" algn="l">
              <a:lnSpc>
                <a:spcPct val="100000"/>
              </a:lnSpc>
              <a:spcBef>
                <a:spcPts val="0"/>
              </a:spcBef>
              <a:spcAft>
                <a:spcPts val="0"/>
              </a:spcAft>
              <a:buSzPts val="1100"/>
              <a:buNone/>
            </a:pPr>
            <a:r>
              <a:rPr b="1" lang="en-IE"/>
              <a:t>Metodo</a:t>
            </a:r>
            <a:endParaRPr/>
          </a:p>
          <a:p>
            <a:pPr indent="0" lvl="0" marL="0" rtl="0" algn="l">
              <a:lnSpc>
                <a:spcPct val="100000"/>
              </a:lnSpc>
              <a:spcBef>
                <a:spcPts val="0"/>
              </a:spcBef>
              <a:spcAft>
                <a:spcPts val="0"/>
              </a:spcAft>
              <a:buSzPts val="1100"/>
              <a:buNone/>
            </a:pPr>
            <a:r>
              <a:rPr b="0" lang="en-IE"/>
              <a:t>Introduzione al metodo DEAR e spiegazione, oltre a una descrizione dettagliata della struttura del resto della formazione.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Durata:</a:t>
            </a:r>
            <a:r>
              <a:rPr b="0" i="0" lang="en-IE" sz="1100" u="none" cap="none" strike="noStrike">
                <a:solidFill>
                  <a:srgbClr val="000000"/>
                </a:solidFill>
                <a:latin typeface="Arial"/>
                <a:ea typeface="Arial"/>
                <a:cs typeface="Arial"/>
                <a:sym typeface="Arial"/>
              </a:rPr>
              <a:t> 15-20 minuti</a:t>
            </a:r>
            <a:br>
              <a:rPr b="0"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a:t>
            </a:r>
            <a:r>
              <a:rPr b="1" i="0" lang="en-IE" sz="1100" u="none" cap="none" strike="noStrike">
                <a:solidFill>
                  <a:srgbClr val="000000"/>
                </a:solidFill>
                <a:latin typeface="Arial"/>
                <a:ea typeface="Arial"/>
                <a:cs typeface="Arial"/>
                <a:sym typeface="Arial"/>
              </a:rPr>
              <a:t>Descrizione:</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 Ai partecipanti viene presentato un breve scenario ispirato alla vita reale che coinvolge un conflitto o un malinteso a scuola (ad esempio, una voce che si diffonde tra gli studenti). In piccoli gruppi, rispondono a tre domande guidate: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Cosa pensi che stia succedendo?</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Quali prove supportano la tua opinione?</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Quale potrebbe essere la causa principale e come potreste saperne di più?</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Quindi, recitano un breve dialogo - una persona interpreta un genitore/insegnante, un'altra uno studente o un dirigente scolastico - per esercitarsi nelle tecniche di ascolto critico e di interrogatorio.</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Scopo:</a:t>
            </a:r>
            <a:br>
              <a:rPr b="1" i="0" lang="en-IE" sz="1100" u="none" cap="none" strike="noStrike">
                <a:solidFill>
                  <a:srgbClr val="000000"/>
                </a:solidFill>
                <a:latin typeface="Arial"/>
                <a:ea typeface="Arial"/>
                <a:cs typeface="Arial"/>
                <a:sym typeface="Arial"/>
              </a:rPr>
            </a:br>
            <a:r>
              <a:rPr b="0" i="0" lang="en-IE" sz="1100" u="none" cap="none" strike="noStrike">
                <a:solidFill>
                  <a:srgbClr val="000000"/>
                </a:solidFill>
                <a:latin typeface="Arial"/>
                <a:ea typeface="Arial"/>
                <a:cs typeface="Arial"/>
                <a:sym typeface="Arial"/>
              </a:rPr>
              <a:t>Questo esercizio incoraggia i partecipanti a mettere in luce e mettere in discussione le supposizioni, distinguere i sintomi dai problemi alla radice e mettere in pratica la comunicazione basata sull'indagine in situazioni complesse e piene di disinformazione.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Descrizione generale:</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1. Introduzione al DEAR (5 min) Se si utilizza la formazione sincrona</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Spiegare brevemente ogni fase del metodo DEAR:</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a:t>
            </a:r>
            <a:r>
              <a:rPr b="0" i="0" lang="en-IE" sz="1100" u="none" cap="none" strike="noStrike">
                <a:solidFill>
                  <a:srgbClr val="000000"/>
                </a:solidFill>
                <a:latin typeface="Arial"/>
                <a:ea typeface="Arial"/>
                <a:cs typeface="Arial"/>
                <a:sym typeface="Arial"/>
              </a:rPr>
              <a:t>identificare il problema reale alla base dei sintomi.</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a:t>
            </a:r>
            <a:r>
              <a:rPr b="0" i="0" lang="en-IE" sz="1100" u="none" cap="none" strike="noStrike">
                <a:solidFill>
                  <a:srgbClr val="000000"/>
                </a:solidFill>
                <a:latin typeface="Arial"/>
                <a:ea typeface="Arial"/>
                <a:cs typeface="Arial"/>
                <a:sym typeface="Arial"/>
              </a:rPr>
              <a:t>fare brainstorming sulle possibili soluzioni e valutarle.</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a:t>
            </a:r>
            <a:r>
              <a:rPr b="0" i="0" lang="en-IE" sz="1100" u="none" cap="none" strike="noStrike">
                <a:solidFill>
                  <a:srgbClr val="000000"/>
                </a:solidFill>
                <a:latin typeface="Arial"/>
                <a:ea typeface="Arial"/>
                <a:cs typeface="Arial"/>
                <a:sym typeface="Arial"/>
              </a:rPr>
              <a:t>scegliere e pianificare una soluzione realistica.</a:t>
            </a:r>
            <a:endParaRPr/>
          </a:p>
          <a:p>
            <a:pPr indent="-298450" lvl="1" marL="9144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a:t>
            </a:r>
            <a:r>
              <a:rPr b="0" i="0" lang="en-IE" sz="1100" u="none" cap="none" strike="noStrike">
                <a:solidFill>
                  <a:srgbClr val="000000"/>
                </a:solidFill>
                <a:latin typeface="Arial"/>
                <a:ea typeface="Arial"/>
                <a:cs typeface="Arial"/>
                <a:sym typeface="Arial"/>
              </a:rPr>
              <a:t>rivedere il processo, imparare e adeguarsi.</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0" i="1" lang="en-IE" sz="1100" u="none" cap="none" strike="noStrike">
                <a:solidFill>
                  <a:srgbClr val="000000"/>
                </a:solidFill>
                <a:latin typeface="Arial"/>
                <a:ea typeface="Arial"/>
                <a:cs typeface="Arial"/>
                <a:sym typeface="Arial"/>
              </a:rPr>
              <a:t>I formatori selezionano un esempio pertinente e applicabile al loro contesto (ad esempio, un post sui social media con una notizia falsa che afferma che uno studente è stato arrestato per aver venduto droga a scuola).</a:t>
            </a:r>
            <a:br>
              <a:rPr b="0" i="0" lang="en-IE" sz="1100" u="none" cap="none" strike="noStrike">
                <a:solidFill>
                  <a:srgbClr val="000000"/>
                </a:solidFill>
                <a:latin typeface="Arial"/>
                <a:ea typeface="Arial"/>
                <a:cs typeface="Arial"/>
                <a:sym typeface="Arial"/>
              </a:rPr>
            </a:b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2. Lavoro di gruppo – Applicazione del metodo DEAR (20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 partecipanti vengono divisi in gruppi misti o specifici per ruolo e viene loro assegnato uno scenario (ad esempio, disinformazione tra i genitori sulla politica scolastica).</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Compito per gruppo:</a:t>
            </a:r>
            <a:endParaRPr b="0" i="0" sz="1100" u="none" cap="none" strike="noStrike">
              <a:solidFill>
                <a:srgbClr val="000000"/>
              </a:solidFill>
              <a:latin typeface="Arial"/>
              <a:ea typeface="Arial"/>
              <a:cs typeface="Arial"/>
              <a:sym typeface="Arial"/>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Definire (10 min): </a:t>
            </a:r>
            <a:r>
              <a:rPr b="0" i="0" lang="en-IE" sz="1100" u="none" cap="none" strike="noStrike">
                <a:solidFill>
                  <a:srgbClr val="000000"/>
                </a:solidFill>
                <a:latin typeface="Arial"/>
                <a:ea typeface="Arial"/>
                <a:cs typeface="Arial"/>
                <a:sym typeface="Arial"/>
              </a:rPr>
              <a:t>chiarire il problema principale e le parti interessate coinvolte.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Esplorare (10 min): </a:t>
            </a:r>
            <a:r>
              <a:rPr b="0" i="0" lang="en-IE" sz="1100" u="none" cap="none" strike="noStrike">
                <a:solidFill>
                  <a:srgbClr val="000000"/>
                </a:solidFill>
                <a:latin typeface="Arial"/>
                <a:ea typeface="Arial"/>
                <a:cs typeface="Arial"/>
                <a:sym typeface="Arial"/>
              </a:rPr>
              <a:t>Brainstorming sulle soluzioni, elenco dei pro e dei contro, identificazione delle possibili conseguenze.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Agire (10 min): </a:t>
            </a:r>
            <a:r>
              <a:rPr b="0" i="0" lang="en-IE" sz="1100" u="none" cap="none" strike="noStrike">
                <a:solidFill>
                  <a:srgbClr val="000000"/>
                </a:solidFill>
                <a:latin typeface="Arial"/>
                <a:ea typeface="Arial"/>
                <a:cs typeface="Arial"/>
                <a:sym typeface="Arial"/>
              </a:rPr>
              <a:t>selezionare la soluzione migliore e delineare i primi passi da compiere.</a:t>
            </a:r>
            <a:endParaRPr/>
          </a:p>
          <a:p>
            <a:pPr indent="-298450" lvl="0" marL="457200" rtl="0" algn="l">
              <a:lnSpc>
                <a:spcPct val="100000"/>
              </a:lnSpc>
              <a:spcBef>
                <a:spcPts val="0"/>
              </a:spcBef>
              <a:spcAft>
                <a:spcPts val="0"/>
              </a:spcAft>
              <a:buSzPts val="1100"/>
              <a:buChar char="●"/>
            </a:pPr>
            <a:r>
              <a:rPr b="1" i="0" lang="en-IE" sz="1100" u="none" cap="none" strike="noStrike">
                <a:solidFill>
                  <a:srgbClr val="000000"/>
                </a:solidFill>
                <a:latin typeface="Arial"/>
                <a:ea typeface="Arial"/>
                <a:cs typeface="Arial"/>
                <a:sym typeface="Arial"/>
              </a:rPr>
              <a:t>Riflettere (10 min): </a:t>
            </a:r>
            <a:r>
              <a:rPr b="0" i="0" lang="en-IE" sz="1100" u="none" cap="none" strike="noStrike">
                <a:solidFill>
                  <a:srgbClr val="000000"/>
                </a:solidFill>
                <a:latin typeface="Arial"/>
                <a:ea typeface="Arial"/>
                <a:cs typeface="Arial"/>
                <a:sym typeface="Arial"/>
              </a:rPr>
              <a:t>anticipare gli ostacoli e riflettere su come le supposizioni o le emozioni hanno influenzato le decisioni.</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3. Condivisione e feedback tra pari (10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Ogni gruppo presenta una sintesi del proprio processo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Gli altri gruppi forniscono un breve feedback, evidenziando i punti di forza e offrendo un suggerimento per migliorare.</a:t>
            </a:r>
            <a:br>
              <a:rPr b="0" i="0" lang="en-IE" sz="1100" u="none" cap="none" strike="noStrike">
                <a:solidFill>
                  <a:srgbClr val="000000"/>
                </a:solidFill>
                <a:latin typeface="Arial"/>
                <a:ea typeface="Arial"/>
                <a:cs typeface="Arial"/>
                <a:sym typeface="Arial"/>
              </a:rPr>
            </a:br>
            <a:r>
              <a:rPr b="1" i="0" lang="en-IE" sz="1100" u="none" cap="none" strike="noStrike">
                <a:solidFill>
                  <a:srgbClr val="000000"/>
                </a:solidFill>
                <a:latin typeface="Arial"/>
                <a:ea typeface="Arial"/>
                <a:cs typeface="Arial"/>
                <a:sym typeface="Arial"/>
              </a:rPr>
              <a:t>4. Riepilogo e conclusioni (5 min)</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Evidenziare la flessibilità e la rilevanza nel mondo reale del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Incoraggiare i partecipanti a provarlo nella loro prossima sfida a scuola o a casa.</a:t>
            </a:r>
            <a:endParaRPr/>
          </a:p>
          <a:p>
            <a:pPr indent="-228600" lvl="0" marL="457200" rtl="0" algn="l">
              <a:lnSpc>
                <a:spcPct val="100000"/>
              </a:lnSpc>
              <a:spcBef>
                <a:spcPts val="0"/>
              </a:spcBef>
              <a:spcAft>
                <a:spcPts val="0"/>
              </a:spcAft>
              <a:buSzPts val="1100"/>
              <a:buNone/>
            </a:pPr>
            <a:r>
              <a:t/>
            </a:r>
            <a:endParaRPr b="0" i="0" sz="11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100"/>
              <a:buNone/>
            </a:pPr>
            <a:r>
              <a:rPr b="1" lang="en-IE"/>
              <a:t>Risorse</a:t>
            </a:r>
            <a:endParaRPr/>
          </a:p>
          <a:p>
            <a:pPr indent="0" lvl="0" marL="0" rtl="0" algn="l">
              <a:lnSpc>
                <a:spcPct val="100000"/>
              </a:lnSpc>
              <a:spcBef>
                <a:spcPts val="0"/>
              </a:spcBef>
              <a:spcAft>
                <a:spcPts val="0"/>
              </a:spcAft>
              <a:buSzPts val="1100"/>
              <a:buNone/>
            </a:pPr>
            <a:r>
              <a:rPr b="0" lang="en-IE"/>
              <a:t>Accesso a smartphone o laptop</a:t>
            </a:r>
            <a:endParaRPr/>
          </a:p>
          <a:p>
            <a:pPr indent="0" lvl="0" marL="158750" rtl="0" algn="l">
              <a:lnSpc>
                <a:spcPct val="100000"/>
              </a:lnSpc>
              <a:spcBef>
                <a:spcPts val="0"/>
              </a:spcBef>
              <a:spcAft>
                <a:spcPts val="0"/>
              </a:spcAft>
              <a:buSzPts val="1100"/>
              <a:buNone/>
            </a:pPr>
            <a:r>
              <a:rPr b="1" lang="en-IE" sz="1100">
                <a:solidFill>
                  <a:srgbClr val="FF0000"/>
                </a:solidFill>
              </a:rPr>
              <a:t>Link al volantino DEAR:</a:t>
            </a:r>
            <a:endParaRPr/>
          </a:p>
          <a:p>
            <a:pPr indent="-298450" lvl="0" marL="457200" rtl="0" algn="l">
              <a:lnSpc>
                <a:spcPct val="100000"/>
              </a:lnSpc>
              <a:spcBef>
                <a:spcPts val="0"/>
              </a:spcBef>
              <a:spcAft>
                <a:spcPts val="0"/>
              </a:spcAft>
              <a:buSzPts val="1100"/>
              <a:buChar char="●"/>
            </a:pPr>
            <a:r>
              <a:rPr b="1" lang="en-IE" sz="1100">
                <a:solidFill>
                  <a:srgbClr val="FF0000"/>
                </a:solidFill>
              </a:rPr>
              <a:t> </a:t>
            </a:r>
            <a:r>
              <a:rPr lang="en-IE" sz="1100" u="sng">
                <a:solidFill>
                  <a:schemeClr val="hlink"/>
                </a:solidFill>
                <a:hlinkClick r:id="rId2"/>
              </a:rPr>
              <a:t>https://docs.google.com/document/d/1dDoF3q8x-XOk5dVdR53JN6NPNDpR_xzP/edit</a:t>
            </a:r>
            <a:endParaRPr sz="1100"/>
          </a:p>
          <a:p>
            <a:pPr indent="0" lvl="0" marL="158750" rtl="0" algn="l">
              <a:lnSpc>
                <a:spcPct val="100000"/>
              </a:lnSpc>
              <a:spcBef>
                <a:spcPts val="0"/>
              </a:spcBef>
              <a:spcAft>
                <a:spcPts val="0"/>
              </a:spcAft>
              <a:buSzPts val="1100"/>
              <a:buNone/>
            </a:pPr>
            <a:r>
              <a:rPr b="1" i="0" lang="en-IE" sz="1100" u="none" cap="none" strike="noStrike">
                <a:solidFill>
                  <a:srgbClr val="000000"/>
                </a:solidFill>
                <a:latin typeface="Arial"/>
                <a:ea typeface="Arial"/>
                <a:cs typeface="Arial"/>
                <a:sym typeface="Arial"/>
              </a:rPr>
              <a:t>Materiali: </a:t>
            </a:r>
            <a:r>
              <a:rPr b="0" i="0" lang="en-IE" sz="1100" u="none" cap="none" strike="noStrike">
                <a:solidFill>
                  <a:srgbClr val="000000"/>
                </a:solidFill>
                <a:latin typeface="Arial"/>
                <a:ea typeface="Arial"/>
                <a:cs typeface="Arial"/>
                <a:sym typeface="Arial"/>
              </a:rPr>
              <a:t>Stampe dello scenario, fogli di lavoro DEAR</a:t>
            </a:r>
            <a:endParaRPr/>
          </a:p>
          <a:p>
            <a:pPr indent="-298450" lvl="0" marL="457200" rtl="0" algn="l">
              <a:lnSpc>
                <a:spcPct val="100000"/>
              </a:lnSpc>
              <a:spcBef>
                <a:spcPts val="0"/>
              </a:spcBef>
              <a:spcAft>
                <a:spcPts val="0"/>
              </a:spcAft>
              <a:buSzPts val="1100"/>
              <a:buChar char="●"/>
            </a:pPr>
            <a:r>
              <a:rPr b="0" i="0" lang="en-IE" sz="1100" u="none" cap="none" strike="noStrike">
                <a:solidFill>
                  <a:srgbClr val="000000"/>
                </a:solidFill>
                <a:latin typeface="Arial"/>
                <a:ea typeface="Arial"/>
                <a:cs typeface="Arial"/>
                <a:sym typeface="Arial"/>
              </a:rPr>
              <a:t>Definire, Esplorare, Agire, Riflettere (DEAR)</a:t>
            </a:r>
            <a:endParaRPr/>
          </a:p>
          <a:p>
            <a:pPr indent="0" lvl="0" marL="0" rtl="0" algn="l">
              <a:lnSpc>
                <a:spcPct val="100000"/>
              </a:lnSpc>
              <a:spcBef>
                <a:spcPts val="0"/>
              </a:spcBef>
              <a:spcAft>
                <a:spcPts val="0"/>
              </a:spcAft>
              <a:buSzPts val="1100"/>
              <a:buNone/>
            </a:pPr>
            <a:r>
              <a:t/>
            </a:r>
            <a:endParaRPr/>
          </a:p>
        </p:txBody>
      </p:sp>
      <p:sp>
        <p:nvSpPr>
          <p:cNvPr id="229" name="Google Shape;22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4"/>
          <p:cNvSpPr/>
          <p:nvPr>
            <p:ph idx="2" type="pic"/>
          </p:nvPr>
        </p:nvSpPr>
        <p:spPr>
          <a:xfrm>
            <a:off x="1792288" y="612775"/>
            <a:ext cx="5486400" cy="4114800"/>
          </a:xfrm>
          <a:prstGeom prst="rect">
            <a:avLst/>
          </a:prstGeom>
          <a:noFill/>
          <a:ln>
            <a:noFill/>
          </a:ln>
        </p:spPr>
      </p:sp>
      <p:sp>
        <p:nvSpPr>
          <p:cNvPr id="64" name="Google Shape;64;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I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2.png"/><Relationship Id="rId10" Type="http://schemas.openxmlformats.org/officeDocument/2006/relationships/image" Target="../media/image22.png"/><Relationship Id="rId9" Type="http://schemas.openxmlformats.org/officeDocument/2006/relationships/image" Target="../media/image10.png"/><Relationship Id="rId5" Type="http://schemas.openxmlformats.org/officeDocument/2006/relationships/image" Target="../media/image8.png"/><Relationship Id="rId6" Type="http://schemas.openxmlformats.org/officeDocument/2006/relationships/image" Target="../media/image11.png"/><Relationship Id="rId7" Type="http://schemas.openxmlformats.org/officeDocument/2006/relationships/image" Target="../media/image7.png"/><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hyperlink" Target="https://drive.google.com/drive/folders/1_Qa2fWlWfwEkVjINPaLHdNPdphBxpmvE?usp=drive_link"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4.png"/><Relationship Id="rId7" Type="http://schemas.openxmlformats.org/officeDocument/2006/relationships/hyperlink" Target="https://padlet.com/euphoricweekendliterature/refection-s-on-problem-solving-scenarios-1la0gklv90v9oweb/slideshow"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hyperlink" Target="https://www.bemediasmart.ie/"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hyperlink" Target="https://padlet.com/euphoricweekendliterature/what-are-the-possible-practical-ways-to-prepare-school-leade-kmts0b8tqtemn210" TargetMode="External"/><Relationship Id="rId7" Type="http://schemas.openxmlformats.org/officeDocument/2006/relationships/hyperlink" Target="https://padlet.com/euphoricweekendliterature/what-are-the-possible-practical-ways-to-prepare-school-leade-kmts0b8tqtemn210"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23.png"/><Relationship Id="rId7" Type="http://schemas.openxmlformats.org/officeDocument/2006/relationships/hyperlink" Target="https://docs.google.com/document/d/1NVyQo3Koykkqa20tgn8vNsJF8cxkJGS6/edi"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hyperlink" Target="https://safeguarding.network/blog/fake-news-misinformation-and-disinformation-what-schools-need-to-know" TargetMode="External"/><Relationship Id="rId6"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hyperlink" Target="https://www.snopes.com/" TargetMode="External"/><Relationship Id="rId6"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9.png"/><Relationship Id="rId7" Type="http://schemas.openxmlformats.org/officeDocument/2006/relationships/image" Target="../media/image24.png"/><Relationship Id="rId8"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hyperlink" Target="https://padlet.com/euphoricweekendliterature/how-can-we-as-parents-teachers-and-school-leaders-implement--gzhfj1y25s7ir6r2"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6.png"/><Relationship Id="rId5" Type="http://schemas.openxmlformats.org/officeDocument/2006/relationships/image" Target="../media/image5.png"/><Relationship Id="rId6" Type="http://schemas.openxmlformats.org/officeDocument/2006/relationships/hyperlink" Target="https://docs.google.com/forms/d/e/1FAIpQLSfH8ST5tOkcno2hLazxTsFV9FkoKE9yElG7fInotAHPL9KS6g/viewform" TargetMode="External"/><Relationship Id="rId7" Type="http://schemas.openxmlformats.org/officeDocument/2006/relationships/hyperlink" Target="https://forms.office.com/Pages/DesignPageV2.aspx?prevorigin=shell&amp;origin=NeoPortalPage&amp;subpage=design&amp;id=GOURaIe3o0GK9JjK7OLoEWsTznmsNOJPlYNppBSRjkdUODJWWlZMT1hRUDFMRjdNNTVBS0w3WVZZRC4u" TargetMode="External"/><Relationship Id="rId8" Type="http://schemas.openxmlformats.org/officeDocument/2006/relationships/hyperlink" Target="https://forms.office.com/Pages/DesignPageV2.aspx?prevorigin=shell&amp;origin=NeoPortalPage&amp;subpage=design&amp;id=GOURaIe3o0GK9JjK7OLoEWsTznmsNOJPlYNppBSRjkdUODJWWlZMT1hRUDFMRjdNNTVBS0w3WVZZRC4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png"/><Relationship Id="rId4" Type="http://schemas.openxmlformats.org/officeDocument/2006/relationships/image" Target="../media/image9.png"/><Relationship Id="rId11" Type="http://schemas.openxmlformats.org/officeDocument/2006/relationships/hyperlink" Target="https://drive.google.com/drive/u/0/folders/1cf0UZP5PlUtuBERjdFbp6VH84V9PFGiJ" TargetMode="External"/><Relationship Id="rId10" Type="http://schemas.openxmlformats.org/officeDocument/2006/relationships/hyperlink" Target="https://mydroneproject.eu/" TargetMode="External"/><Relationship Id="rId9" Type="http://schemas.openxmlformats.org/officeDocument/2006/relationships/hyperlink" Target="https://www.tiktok.com/@mydroneproject?lang=en" TargetMode="External"/><Relationship Id="rId5" Type="http://schemas.openxmlformats.org/officeDocument/2006/relationships/image" Target="../media/image5.png"/><Relationship Id="rId6" Type="http://schemas.openxmlformats.org/officeDocument/2006/relationships/hyperlink" Target="https://www.facebook.com/people/MyDrone-project/61565127536773" TargetMode="External"/><Relationship Id="rId7" Type="http://schemas.openxmlformats.org/officeDocument/2006/relationships/hyperlink" Target="https://www.linkedin.com/company/mydroneproject/posts/?feedView=all" TargetMode="External"/><Relationship Id="rId8" Type="http://schemas.openxmlformats.org/officeDocument/2006/relationships/hyperlink" Target="https://www.instagram.com/mydrone_projec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hyperlink" Target="https://forms.office.com/Pages/DesignPageV2.aspx?prevorigin=shell&amp;origin=NeoPortalPage&amp;subpage=design&amp;id=GOURaIe3o0GK9JjK7OLoEWsTznmsNOJPlYNppBSRjkdUQzdJV0RLVTVGNVA2OE9PSFhRMjkyUVFZMy4u&amp;analysis=tru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5.png"/><Relationship Id="rId7"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9.png"/><Relationship Id="rId6"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3.png"/><Relationship Id="rId5" Type="http://schemas.openxmlformats.org/officeDocument/2006/relationships/image" Target="../media/image9.png"/><Relationship Id="rId6" Type="http://schemas.openxmlformats.org/officeDocument/2006/relationships/hyperlink" Target="http://www.rte.ie/news/ulster/2025/0324/1503715-school-closures-security/#:~:text=Nine%20schools%20across%20Northern%20Ireland,to%20a%20%22security%20concern" TargetMode="External"/><Relationship Id="rId7" Type="http://schemas.openxmlformats.org/officeDocument/2006/relationships/hyperlink" Target="http://www.rte.ie/news/ulster/2025/0324/1503715-school-closures-security/#:~:text=Nine%20schools%20across%20Northern%20Ireland,to%20a%20%22security%20concer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7.png"/><Relationship Id="rId7" Type="http://schemas.openxmlformats.org/officeDocument/2006/relationships/hyperlink" Target="https://docs.google.com/document/d/1dDoF3q8x-XOk5dVdR53JN6NPNDpR_xzP/edit"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g3b2e3955776_1_24"/>
          <p:cNvGrpSpPr/>
          <p:nvPr/>
        </p:nvGrpSpPr>
        <p:grpSpPr>
          <a:xfrm>
            <a:off x="4039980" y="9219726"/>
            <a:ext cx="4764861" cy="861879"/>
            <a:chOff x="0" y="-47625"/>
            <a:chExt cx="1381800" cy="240312"/>
          </a:xfrm>
        </p:grpSpPr>
        <p:sp>
          <p:nvSpPr>
            <p:cNvPr id="85" name="Google Shape;85;g3b2e3955776_1_24"/>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 name="Google Shape;86;g3b2e3955776_1_24"/>
            <p:cNvSpPr txBox="1"/>
            <p:nvPr/>
          </p:nvSpPr>
          <p:spPr>
            <a:xfrm>
              <a:off x="0" y="-47625"/>
              <a:ext cx="1381800" cy="2403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 name="Google Shape;87;g3b2e3955776_1_24"/>
          <p:cNvGrpSpPr/>
          <p:nvPr/>
        </p:nvGrpSpPr>
        <p:grpSpPr>
          <a:xfrm>
            <a:off x="8842655" y="9221169"/>
            <a:ext cx="3927506" cy="860838"/>
            <a:chOff x="0" y="-47625"/>
            <a:chExt cx="1063500" cy="233100"/>
          </a:xfrm>
        </p:grpSpPr>
        <p:sp>
          <p:nvSpPr>
            <p:cNvPr id="88" name="Google Shape;88;g3b2e3955776_1_24"/>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 name="Google Shape;89;g3b2e3955776_1_24"/>
            <p:cNvSpPr txBox="1"/>
            <p:nvPr/>
          </p:nvSpPr>
          <p:spPr>
            <a:xfrm>
              <a:off x="0" y="-47625"/>
              <a:ext cx="1063500" cy="2331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 name="Google Shape;90;g3b2e3955776_1_24"/>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g3b2e3955776_1_24"/>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4">
              <a:alphaModFix/>
            </a:blip>
            <a:stretch>
              <a:fillRect b="0" l="0" r="-1009"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g3b2e3955776_1_24"/>
          <p:cNvSpPr txBox="1"/>
          <p:nvPr/>
        </p:nvSpPr>
        <p:spPr>
          <a:xfrm>
            <a:off x="4148308" y="9530216"/>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93" name="Google Shape;93;g3b2e3955776_1_24"/>
          <p:cNvSpPr txBox="1"/>
          <p:nvPr/>
        </p:nvSpPr>
        <p:spPr>
          <a:xfrm>
            <a:off x="9045476" y="9600933"/>
            <a:ext cx="3872700" cy="2775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lang="en-IE" sz="1802">
                <a:solidFill>
                  <a:srgbClr val="0C4DA2"/>
                </a:solidFill>
                <a:latin typeface="Bricolage Grotesque"/>
                <a:ea typeface="Bricolage Grotesque"/>
                <a:cs typeface="Bricolage Grotesque"/>
                <a:sym typeface="Bricolage Grotesque"/>
              </a:rPr>
              <a:t>Finanziamento</a:t>
            </a:r>
            <a:r>
              <a:rPr b="0" i="0" lang="en-IE" sz="1802" u="none" cap="none" strike="noStrike">
                <a:solidFill>
                  <a:srgbClr val="0C4DA2"/>
                </a:solidFill>
                <a:latin typeface="Bricolage Grotesque"/>
                <a:ea typeface="Bricolage Grotesque"/>
                <a:cs typeface="Bricolage Grotesque"/>
                <a:sym typeface="Bricolage Grotesque"/>
              </a:rPr>
              <a:t>: </a:t>
            </a:r>
            <a:r>
              <a:rPr lang="en-IE" sz="1802">
                <a:solidFill>
                  <a:srgbClr val="0C4DA2"/>
                </a:solidFill>
                <a:latin typeface="Bricolage Grotesque"/>
                <a:ea typeface="Bricolage Grotesque"/>
                <a:cs typeface="Bricolage Grotesque"/>
                <a:sym typeface="Bricolage Grotesque"/>
              </a:rPr>
              <a:t>€ </a:t>
            </a:r>
            <a:r>
              <a:rPr b="0" i="0" lang="en-IE" sz="1802" u="none" cap="none" strike="noStrike">
                <a:solidFill>
                  <a:srgbClr val="0C4DA2"/>
                </a:solidFill>
                <a:latin typeface="Bricolage Grotesque"/>
                <a:ea typeface="Bricolage Grotesque"/>
                <a:cs typeface="Bricolage Grotesque"/>
                <a:sym typeface="Bricolage Grotesque"/>
              </a:rPr>
              <a:t>1 499 351,00 </a:t>
            </a:r>
            <a:endParaRPr b="0" i="0" sz="1000" u="none" cap="none" strike="noStrike">
              <a:solidFill>
                <a:srgbClr val="000000"/>
              </a:solidFill>
              <a:latin typeface="Arial"/>
              <a:ea typeface="Arial"/>
              <a:cs typeface="Arial"/>
              <a:sym typeface="Arial"/>
            </a:endParaRPr>
          </a:p>
        </p:txBody>
      </p:sp>
      <p:pic>
        <p:nvPicPr>
          <p:cNvPr id="94" name="Google Shape;94;g3b2e3955776_1_24"/>
          <p:cNvPicPr preferRelativeResize="0"/>
          <p:nvPr/>
        </p:nvPicPr>
        <p:blipFill>
          <a:blip r:embed="rId5">
            <a:alphaModFix/>
          </a:blip>
          <a:stretch>
            <a:fillRect/>
          </a:stretch>
        </p:blipFill>
        <p:spPr>
          <a:xfrm>
            <a:off x="0" y="5"/>
            <a:ext cx="3266025" cy="1307550"/>
          </a:xfrm>
          <a:prstGeom prst="rect">
            <a:avLst/>
          </a:prstGeom>
          <a:noFill/>
          <a:ln>
            <a:noFill/>
          </a:ln>
        </p:spPr>
      </p:pic>
      <p:pic>
        <p:nvPicPr>
          <p:cNvPr id="95" name="Google Shape;95;g3b2e3955776_1_24"/>
          <p:cNvPicPr preferRelativeResize="0"/>
          <p:nvPr/>
        </p:nvPicPr>
        <p:blipFill>
          <a:blip r:embed="rId6">
            <a:alphaModFix/>
          </a:blip>
          <a:stretch>
            <a:fillRect/>
          </a:stretch>
        </p:blipFill>
        <p:spPr>
          <a:xfrm>
            <a:off x="12266447" y="-260350"/>
            <a:ext cx="5002175" cy="6020277"/>
          </a:xfrm>
          <a:prstGeom prst="rect">
            <a:avLst/>
          </a:prstGeom>
          <a:noFill/>
          <a:ln>
            <a:noFill/>
          </a:ln>
        </p:spPr>
      </p:pic>
      <p:pic>
        <p:nvPicPr>
          <p:cNvPr id="96" name="Google Shape;96;g3b2e3955776_1_24"/>
          <p:cNvPicPr preferRelativeResize="0"/>
          <p:nvPr/>
        </p:nvPicPr>
        <p:blipFill>
          <a:blip r:embed="rId7">
            <a:alphaModFix/>
          </a:blip>
          <a:stretch>
            <a:fillRect/>
          </a:stretch>
        </p:blipFill>
        <p:spPr>
          <a:xfrm>
            <a:off x="14123025" y="920752"/>
            <a:ext cx="4133228" cy="1307550"/>
          </a:xfrm>
          <a:prstGeom prst="rect">
            <a:avLst/>
          </a:prstGeom>
          <a:noFill/>
          <a:ln>
            <a:noFill/>
          </a:ln>
        </p:spPr>
      </p:pic>
      <p:sp>
        <p:nvSpPr>
          <p:cNvPr id="97" name="Google Shape;97;g3b2e3955776_1_24"/>
          <p:cNvSpPr txBox="1"/>
          <p:nvPr/>
        </p:nvSpPr>
        <p:spPr>
          <a:xfrm>
            <a:off x="0" y="1956062"/>
            <a:ext cx="15832800" cy="1111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IE" sz="2800">
                <a:solidFill>
                  <a:srgbClr val="0C4DA2"/>
                </a:solidFill>
                <a:latin typeface="Bricolage Grotesque"/>
                <a:ea typeface="Bricolage Grotesque"/>
                <a:cs typeface="Bricolage Grotesque"/>
                <a:sym typeface="Bricolage Grotesque"/>
              </a:rPr>
              <a:t>H</a:t>
            </a:r>
            <a:r>
              <a:rPr lang="en-IE" sz="2800">
                <a:solidFill>
                  <a:srgbClr val="2A2828"/>
                </a:solidFill>
                <a:latin typeface="Bricolage Grotesque"/>
                <a:ea typeface="Bricolage Grotesque"/>
                <a:cs typeface="Bricolage Grotesque"/>
                <a:sym typeface="Bricolage Grotesque"/>
              </a:rPr>
              <a:t>andling </a:t>
            </a:r>
            <a:r>
              <a:rPr b="1" lang="en-IE" sz="2800">
                <a:solidFill>
                  <a:srgbClr val="0C4DA2"/>
                </a:solidFill>
                <a:latin typeface="Bricolage Grotesque"/>
                <a:ea typeface="Bricolage Grotesque"/>
                <a:cs typeface="Bricolage Grotesque"/>
                <a:sym typeface="Bricolage Grotesque"/>
              </a:rPr>
              <a:t>I</a:t>
            </a:r>
            <a:r>
              <a:rPr lang="en-IE" sz="2800">
                <a:solidFill>
                  <a:srgbClr val="2A2828"/>
                </a:solidFill>
                <a:latin typeface="Bricolage Grotesque"/>
                <a:ea typeface="Bricolage Grotesque"/>
                <a:cs typeface="Bricolage Grotesque"/>
                <a:sym typeface="Bricolage Grotesque"/>
              </a:rPr>
              <a:t>nformation and Media </a:t>
            </a:r>
            <a:r>
              <a:rPr b="1" lang="en-IE" sz="2800">
                <a:solidFill>
                  <a:srgbClr val="0C4DA2"/>
                </a:solidFill>
                <a:latin typeface="Bricolage Grotesque"/>
                <a:ea typeface="Bricolage Grotesque"/>
                <a:cs typeface="Bricolage Grotesque"/>
                <a:sym typeface="Bricolage Grotesque"/>
              </a:rPr>
              <a:t>L</a:t>
            </a:r>
            <a:r>
              <a:rPr lang="en-IE" sz="2800">
                <a:solidFill>
                  <a:srgbClr val="2A2828"/>
                </a:solidFill>
                <a:latin typeface="Bricolage Grotesque"/>
                <a:ea typeface="Bricolage Grotesque"/>
                <a:cs typeface="Bricolage Grotesque"/>
                <a:sym typeface="Bricolage Grotesque"/>
              </a:rPr>
              <a:t>iteracy in the </a:t>
            </a:r>
            <a:r>
              <a:rPr b="1" lang="en-IE" sz="2800">
                <a:solidFill>
                  <a:srgbClr val="0C4DA2"/>
                </a:solidFill>
                <a:latin typeface="Bricolage Grotesque"/>
                <a:ea typeface="Bricolage Grotesque"/>
                <a:cs typeface="Bricolage Grotesque"/>
                <a:sym typeface="Bricolage Grotesque"/>
              </a:rPr>
              <a:t>D</a:t>
            </a:r>
            <a:r>
              <a:rPr lang="en-IE" sz="2800">
                <a:solidFill>
                  <a:srgbClr val="2A2828"/>
                </a:solidFill>
                <a:latin typeface="Bricolage Grotesque"/>
                <a:ea typeface="Bricolage Grotesque"/>
                <a:cs typeface="Bricolage Grotesque"/>
                <a:sym typeface="Bricolage Grotesque"/>
              </a:rPr>
              <a:t>igital </a:t>
            </a:r>
            <a:r>
              <a:rPr b="1" lang="en-IE" sz="2800">
                <a:solidFill>
                  <a:srgbClr val="0C4DA2"/>
                </a:solidFill>
                <a:latin typeface="Bricolage Grotesque"/>
                <a:ea typeface="Bricolage Grotesque"/>
                <a:cs typeface="Bricolage Grotesque"/>
                <a:sym typeface="Bricolage Grotesque"/>
              </a:rPr>
              <a:t>A</a:t>
            </a:r>
            <a:r>
              <a:rPr lang="en-IE" sz="2800">
                <a:solidFill>
                  <a:srgbClr val="2A2828"/>
                </a:solidFill>
                <a:latin typeface="Bricolage Grotesque"/>
                <a:ea typeface="Bricolage Grotesque"/>
                <a:cs typeface="Bricolage Grotesque"/>
                <a:sym typeface="Bricolage Grotesque"/>
              </a:rPr>
              <a:t>ge</a:t>
            </a:r>
            <a:endParaRPr sz="2800">
              <a:solidFill>
                <a:srgbClr val="2A2828"/>
              </a:solidFill>
              <a:latin typeface="Bricolage Grotesque"/>
              <a:ea typeface="Bricolage Grotesque"/>
              <a:cs typeface="Bricolage Grotesque"/>
              <a:sym typeface="Bricolage Grotesque"/>
            </a:endParaRPr>
          </a:p>
          <a:p>
            <a:pPr indent="0" lvl="0" marL="0" rtl="0" algn="l">
              <a:lnSpc>
                <a:spcPct val="115000"/>
              </a:lnSpc>
              <a:spcBef>
                <a:spcPts val="0"/>
              </a:spcBef>
              <a:spcAft>
                <a:spcPts val="0"/>
              </a:spcAft>
              <a:buNone/>
            </a:pPr>
            <a:r>
              <a:rPr b="1" lang="en-IE" sz="2800">
                <a:solidFill>
                  <a:srgbClr val="0C4DA2"/>
                </a:solidFill>
                <a:latin typeface="Bricolage Grotesque"/>
                <a:ea typeface="Bricolage Grotesque"/>
                <a:cs typeface="Bricolage Grotesque"/>
                <a:sym typeface="Bricolage Grotesque"/>
              </a:rPr>
              <a:t>A</a:t>
            </a:r>
            <a:r>
              <a:rPr lang="en-IE" sz="2800">
                <a:solidFill>
                  <a:srgbClr val="2A2828"/>
                </a:solidFill>
                <a:latin typeface="Bricolage Grotesque"/>
                <a:ea typeface="Bricolage Grotesque"/>
                <a:cs typeface="Bricolage Grotesque"/>
                <a:sym typeface="Bricolage Grotesque"/>
              </a:rPr>
              <a:t>lfabetizzazione </a:t>
            </a:r>
            <a:r>
              <a:rPr b="1" lang="en-IE" sz="2800">
                <a:solidFill>
                  <a:srgbClr val="0C4DA2"/>
                </a:solidFill>
                <a:latin typeface="Bricolage Grotesque"/>
                <a:ea typeface="Bricolage Grotesque"/>
                <a:cs typeface="Bricolage Grotesque"/>
                <a:sym typeface="Bricolage Grotesque"/>
              </a:rPr>
              <a:t>I</a:t>
            </a:r>
            <a:r>
              <a:rPr lang="en-IE" sz="2800">
                <a:solidFill>
                  <a:srgbClr val="2A2828"/>
                </a:solidFill>
                <a:latin typeface="Bricolage Grotesque"/>
                <a:ea typeface="Bricolage Grotesque"/>
                <a:cs typeface="Bricolage Grotesque"/>
                <a:sym typeface="Bricolage Grotesque"/>
              </a:rPr>
              <a:t>nformativa e </a:t>
            </a:r>
            <a:r>
              <a:rPr b="1" lang="en-IE" sz="2800">
                <a:solidFill>
                  <a:srgbClr val="0C4DA2"/>
                </a:solidFill>
                <a:latin typeface="Bricolage Grotesque"/>
                <a:ea typeface="Bricolage Grotesque"/>
                <a:cs typeface="Bricolage Grotesque"/>
                <a:sym typeface="Bricolage Grotesque"/>
              </a:rPr>
              <a:t>M</a:t>
            </a:r>
            <a:r>
              <a:rPr lang="en-IE" sz="2800">
                <a:solidFill>
                  <a:srgbClr val="2A2828"/>
                </a:solidFill>
                <a:latin typeface="Bricolage Grotesque"/>
                <a:ea typeface="Bricolage Grotesque"/>
                <a:cs typeface="Bricolage Grotesque"/>
                <a:sym typeface="Bricolage Grotesque"/>
              </a:rPr>
              <a:t>ediale nell’</a:t>
            </a:r>
            <a:r>
              <a:rPr b="1" lang="en-IE" sz="2800">
                <a:solidFill>
                  <a:srgbClr val="0C4DA2"/>
                </a:solidFill>
                <a:latin typeface="Bricolage Grotesque"/>
                <a:ea typeface="Bricolage Grotesque"/>
                <a:cs typeface="Bricolage Grotesque"/>
                <a:sym typeface="Bricolage Grotesque"/>
              </a:rPr>
              <a:t>E</a:t>
            </a:r>
            <a:r>
              <a:rPr lang="en-IE" sz="2800">
                <a:solidFill>
                  <a:srgbClr val="2A2828"/>
                </a:solidFill>
                <a:latin typeface="Bricolage Grotesque"/>
                <a:ea typeface="Bricolage Grotesque"/>
                <a:cs typeface="Bricolage Grotesque"/>
                <a:sym typeface="Bricolage Grotesque"/>
              </a:rPr>
              <a:t>poca </a:t>
            </a:r>
            <a:r>
              <a:rPr b="1" lang="en-IE" sz="2800">
                <a:solidFill>
                  <a:srgbClr val="0C4DA2"/>
                </a:solidFill>
                <a:latin typeface="Bricolage Grotesque"/>
                <a:ea typeface="Bricolage Grotesque"/>
                <a:cs typeface="Bricolage Grotesque"/>
                <a:sym typeface="Bricolage Grotesque"/>
              </a:rPr>
              <a:t>D</a:t>
            </a:r>
            <a:r>
              <a:rPr lang="en-IE" sz="2800">
                <a:solidFill>
                  <a:srgbClr val="2A2828"/>
                </a:solidFill>
                <a:latin typeface="Bricolage Grotesque"/>
                <a:ea typeface="Bricolage Grotesque"/>
                <a:cs typeface="Bricolage Grotesque"/>
                <a:sym typeface="Bricolage Grotesque"/>
              </a:rPr>
              <a:t>igitale</a:t>
            </a:r>
            <a:endParaRPr sz="2800">
              <a:solidFill>
                <a:srgbClr val="2A2828"/>
              </a:solidFill>
              <a:latin typeface="Bricolage Grotesque"/>
              <a:ea typeface="Bricolage Grotesque"/>
              <a:cs typeface="Bricolage Grotesque"/>
              <a:sym typeface="Bricolage Grotesque"/>
            </a:endParaRPr>
          </a:p>
        </p:txBody>
      </p:sp>
      <p:sp>
        <p:nvSpPr>
          <p:cNvPr id="98" name="Google Shape;98;g3b2e3955776_1_24"/>
          <p:cNvSpPr txBox="1"/>
          <p:nvPr/>
        </p:nvSpPr>
        <p:spPr>
          <a:xfrm>
            <a:off x="0" y="1492250"/>
            <a:ext cx="11705100" cy="6771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b="1" lang="en-IE" sz="3200">
                <a:solidFill>
                  <a:srgbClr val="0C4DA2"/>
                </a:solidFill>
                <a:latin typeface="Bricolage Grotesque"/>
                <a:ea typeface="Bricolage Grotesque"/>
                <a:cs typeface="Bricolage Grotesque"/>
                <a:sym typeface="Bricolage Grotesque"/>
              </a:rPr>
              <a:t>HILDA - AIMED</a:t>
            </a:r>
            <a:endParaRPr b="1" sz="3200">
              <a:solidFill>
                <a:srgbClr val="0C4DA2"/>
              </a:solidFill>
              <a:latin typeface="Bricolage Grotesque"/>
              <a:ea typeface="Bricolage Grotesque"/>
              <a:cs typeface="Bricolage Grotesque"/>
              <a:sym typeface="Bricolage Grotesque"/>
            </a:endParaRPr>
          </a:p>
        </p:txBody>
      </p:sp>
      <p:pic>
        <p:nvPicPr>
          <p:cNvPr id="99" name="Google Shape;99;g3b2e3955776_1_24"/>
          <p:cNvPicPr preferRelativeResize="0"/>
          <p:nvPr/>
        </p:nvPicPr>
        <p:blipFill>
          <a:blip r:embed="rId8">
            <a:alphaModFix/>
          </a:blip>
          <a:stretch>
            <a:fillRect/>
          </a:stretch>
        </p:blipFill>
        <p:spPr>
          <a:xfrm>
            <a:off x="127000" y="6732026"/>
            <a:ext cx="6790211" cy="1098900"/>
          </a:xfrm>
          <a:prstGeom prst="rect">
            <a:avLst/>
          </a:prstGeom>
          <a:noFill/>
          <a:ln>
            <a:noFill/>
          </a:ln>
        </p:spPr>
      </p:pic>
      <p:sp>
        <p:nvSpPr>
          <p:cNvPr id="100" name="Google Shape;100;g3b2e3955776_1_24"/>
          <p:cNvSpPr txBox="1"/>
          <p:nvPr/>
        </p:nvSpPr>
        <p:spPr>
          <a:xfrm>
            <a:off x="378118" y="7122671"/>
            <a:ext cx="7321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IE" sz="2200">
                <a:solidFill>
                  <a:srgbClr val="FFFFFF"/>
                </a:solidFill>
                <a:latin typeface="Bricolage Grotesque"/>
                <a:ea typeface="Bricolage Grotesque"/>
                <a:cs typeface="Bricolage Grotesque"/>
                <a:sym typeface="Bricolage Grotesque"/>
              </a:rPr>
              <a:t>HILDA-AMED è u</a:t>
            </a:r>
            <a:r>
              <a:rPr lang="en-IE" sz="2200">
                <a:solidFill>
                  <a:srgbClr val="FFFFFF"/>
                </a:solidFill>
                <a:latin typeface="Bricolage Grotesque"/>
                <a:ea typeface="Bricolage Grotesque"/>
                <a:cs typeface="Bricolage Grotesque"/>
                <a:sym typeface="Bricolage Grotesque"/>
              </a:rPr>
              <a:t>n prodotto del progetto DRONE </a:t>
            </a:r>
            <a:endParaRPr/>
          </a:p>
        </p:txBody>
      </p:sp>
      <p:pic>
        <p:nvPicPr>
          <p:cNvPr id="101" name="Google Shape;101;g3b2e3955776_1_24"/>
          <p:cNvPicPr preferRelativeResize="0"/>
          <p:nvPr/>
        </p:nvPicPr>
        <p:blipFill>
          <a:blip r:embed="rId9">
            <a:alphaModFix/>
          </a:blip>
          <a:stretch>
            <a:fillRect/>
          </a:stretch>
        </p:blipFill>
        <p:spPr>
          <a:xfrm>
            <a:off x="0" y="7638475"/>
            <a:ext cx="8209400" cy="1307550"/>
          </a:xfrm>
          <a:prstGeom prst="rect">
            <a:avLst/>
          </a:prstGeom>
          <a:noFill/>
          <a:ln>
            <a:noFill/>
          </a:ln>
        </p:spPr>
      </p:pic>
      <p:sp>
        <p:nvSpPr>
          <p:cNvPr id="102" name="Google Shape;102;g3b2e3955776_1_24"/>
          <p:cNvSpPr txBox="1"/>
          <p:nvPr/>
        </p:nvSpPr>
        <p:spPr>
          <a:xfrm>
            <a:off x="144525" y="7883875"/>
            <a:ext cx="8417400" cy="1098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IE" sz="1800">
                <a:solidFill>
                  <a:schemeClr val="dk1"/>
                </a:solidFill>
              </a:rPr>
              <a:t>T</a:t>
            </a:r>
            <a:r>
              <a:rPr lang="en-IE" sz="1800">
                <a:solidFill>
                  <a:schemeClr val="dk1"/>
                </a:solidFill>
              </a:rPr>
              <a:t>eacher &amp; school leaders training to promote </a:t>
            </a:r>
            <a:r>
              <a:rPr b="1" lang="en-IE" sz="1800">
                <a:solidFill>
                  <a:schemeClr val="dk1"/>
                </a:solidFill>
              </a:rPr>
              <a:t>D</a:t>
            </a:r>
            <a:r>
              <a:rPr lang="en-IE" sz="1800">
                <a:solidFill>
                  <a:schemeClr val="dk1"/>
                </a:solidFill>
              </a:rPr>
              <a:t>igital lite</a:t>
            </a:r>
            <a:r>
              <a:rPr b="1" lang="en-IE" sz="1800">
                <a:solidFill>
                  <a:schemeClr val="dk1"/>
                </a:solidFill>
              </a:rPr>
              <a:t>R</a:t>
            </a:r>
            <a:r>
              <a:rPr lang="en-IE" sz="1800">
                <a:solidFill>
                  <a:schemeClr val="dk1"/>
                </a:solidFill>
              </a:rPr>
              <a:t>acy and combat the spread of disinf</a:t>
            </a:r>
            <a:r>
              <a:rPr b="1" lang="en-IE" sz="1800">
                <a:solidFill>
                  <a:schemeClr val="dk1"/>
                </a:solidFill>
              </a:rPr>
              <a:t>O</a:t>
            </a:r>
            <a:r>
              <a:rPr lang="en-IE" sz="1800">
                <a:solidFill>
                  <a:schemeClr val="dk1"/>
                </a:solidFill>
              </a:rPr>
              <a:t>rmation among vul</a:t>
            </a:r>
            <a:r>
              <a:rPr b="1" lang="en-IE" sz="1800">
                <a:solidFill>
                  <a:schemeClr val="dk1"/>
                </a:solidFill>
              </a:rPr>
              <a:t>N</a:t>
            </a:r>
            <a:r>
              <a:rPr lang="en-IE" sz="1800">
                <a:solidFill>
                  <a:schemeClr val="dk1"/>
                </a:solidFill>
              </a:rPr>
              <a:t>erable groups of adol</a:t>
            </a:r>
            <a:r>
              <a:rPr b="1" lang="en-IE" sz="1800">
                <a:solidFill>
                  <a:schemeClr val="dk1"/>
                </a:solidFill>
              </a:rPr>
              <a:t>E</a:t>
            </a:r>
            <a:r>
              <a:rPr lang="en-IE" sz="1800">
                <a:solidFill>
                  <a:schemeClr val="dk1"/>
                </a:solidFill>
              </a:rPr>
              <a:t>scents</a:t>
            </a:r>
            <a:endParaRPr sz="1800">
              <a:solidFill>
                <a:schemeClr val="dk1"/>
              </a:solidFill>
            </a:endParaRPr>
          </a:p>
          <a:p>
            <a:pPr indent="0" lvl="0" marL="0" rtl="0" algn="l">
              <a:lnSpc>
                <a:spcPct val="115000"/>
              </a:lnSpc>
              <a:spcBef>
                <a:spcPts val="0"/>
              </a:spcBef>
              <a:spcAft>
                <a:spcPts val="0"/>
              </a:spcAft>
              <a:buNone/>
            </a:pPr>
            <a:r>
              <a:rPr lang="en-IE" sz="1800">
                <a:solidFill>
                  <a:schemeClr val="dk1"/>
                </a:solidFill>
              </a:rPr>
              <a:t>https://mydroneproject.eu/</a:t>
            </a:r>
            <a:endParaRPr sz="1800">
              <a:solidFill>
                <a:schemeClr val="dk1"/>
              </a:solidFill>
            </a:endParaRPr>
          </a:p>
        </p:txBody>
      </p:sp>
      <p:sp>
        <p:nvSpPr>
          <p:cNvPr id="103" name="Google Shape;103;g3b2e3955776_1_24"/>
          <p:cNvSpPr txBox="1"/>
          <p:nvPr/>
        </p:nvSpPr>
        <p:spPr>
          <a:xfrm>
            <a:off x="0" y="3876563"/>
            <a:ext cx="11705100" cy="22533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0"/>
              </a:spcAft>
              <a:buNone/>
            </a:pPr>
            <a:r>
              <a:rPr b="1" lang="en-IE" sz="6400">
                <a:solidFill>
                  <a:srgbClr val="0C4DA2"/>
                </a:solidFill>
                <a:latin typeface="Bricolage Grotesque"/>
                <a:ea typeface="Bricolage Grotesque"/>
                <a:cs typeface="Bricolage Grotesque"/>
                <a:sym typeface="Bricolage Grotesque"/>
              </a:rPr>
              <a:t>Modulo: </a:t>
            </a:r>
            <a:endParaRPr b="1" sz="6400">
              <a:solidFill>
                <a:srgbClr val="0C4DA2"/>
              </a:solidFill>
              <a:latin typeface="Bricolage Grotesque"/>
              <a:ea typeface="Bricolage Grotesque"/>
              <a:cs typeface="Bricolage Grotesque"/>
              <a:sym typeface="Bricolage Grotesque"/>
            </a:endParaRPr>
          </a:p>
          <a:p>
            <a:pPr indent="0" lvl="0" marL="0" rtl="0" algn="l">
              <a:lnSpc>
                <a:spcPct val="110000"/>
              </a:lnSpc>
              <a:spcBef>
                <a:spcPts val="0"/>
              </a:spcBef>
              <a:spcAft>
                <a:spcPts val="0"/>
              </a:spcAft>
              <a:buNone/>
            </a:pPr>
            <a:r>
              <a:rPr b="1" lang="en-IE" sz="6400">
                <a:solidFill>
                  <a:srgbClr val="0C4DA2"/>
                </a:solidFill>
                <a:latin typeface="Bricolage Grotesque"/>
                <a:ea typeface="Bricolage Grotesque"/>
                <a:cs typeface="Bricolage Grotesque"/>
                <a:sym typeface="Bricolage Grotesque"/>
              </a:rPr>
              <a:t>Problem-Solving</a:t>
            </a:r>
            <a:endParaRPr b="1" sz="6400">
              <a:solidFill>
                <a:srgbClr val="0C4DA2"/>
              </a:solidFill>
              <a:latin typeface="Bricolage Grotesque"/>
              <a:ea typeface="Bricolage Grotesque"/>
              <a:cs typeface="Bricolage Grotesque"/>
              <a:sym typeface="Bricolage Grotesque"/>
            </a:endParaRPr>
          </a:p>
        </p:txBody>
      </p:sp>
      <p:pic>
        <p:nvPicPr>
          <p:cNvPr id="104" name="Google Shape;104;g3b2e3955776_1_24"/>
          <p:cNvPicPr preferRelativeResize="0"/>
          <p:nvPr/>
        </p:nvPicPr>
        <p:blipFill rotWithShape="1">
          <a:blip r:embed="rId10">
            <a:alphaModFix/>
          </a:blip>
          <a:srcRect b="0" l="0" r="0" t="0"/>
          <a:stretch/>
        </p:blipFill>
        <p:spPr>
          <a:xfrm>
            <a:off x="7180248" y="4165777"/>
            <a:ext cx="3927499" cy="261955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g3b2e3955776_1_16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g3b2e3955776_1_16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0" name="Google Shape;250;g3b2e3955776_1_161"/>
          <p:cNvSpPr txBox="1"/>
          <p:nvPr/>
        </p:nvSpPr>
        <p:spPr>
          <a:xfrm>
            <a:off x="10319432" y="9393995"/>
            <a:ext cx="7174500" cy="81330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51" name="Google Shape;251;g3b2e3955776_1_161"/>
          <p:cNvSpPr/>
          <p:nvPr/>
        </p:nvSpPr>
        <p:spPr>
          <a:xfrm>
            <a:off x="16453954" y="-756355"/>
            <a:ext cx="4169623"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g3b2e3955776_1_161"/>
          <p:cNvSpPr txBox="1"/>
          <p:nvPr/>
        </p:nvSpPr>
        <p:spPr>
          <a:xfrm>
            <a:off x="1533102" y="3021116"/>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a:t>
            </a:r>
            <a:endParaRPr b="0" i="0" sz="1400" u="none" cap="none" strike="noStrike">
              <a:solidFill>
                <a:srgbClr val="000000"/>
              </a:solidFill>
              <a:latin typeface="Arial"/>
              <a:ea typeface="Arial"/>
              <a:cs typeface="Arial"/>
              <a:sym typeface="Arial"/>
            </a:endParaRPr>
          </a:p>
        </p:txBody>
      </p:sp>
      <p:sp>
        <p:nvSpPr>
          <p:cNvPr id="253" name="Google Shape;253;g3b2e3955776_1_161"/>
          <p:cNvSpPr txBox="1"/>
          <p:nvPr/>
        </p:nvSpPr>
        <p:spPr>
          <a:xfrm>
            <a:off x="10459659" y="2337590"/>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54" name="Google Shape;254;g3b2e3955776_1_161"/>
          <p:cNvSpPr txBox="1"/>
          <p:nvPr/>
        </p:nvSpPr>
        <p:spPr>
          <a:xfrm>
            <a:off x="10459659" y="5196561"/>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55" name="Google Shape;255;g3b2e3955776_1_161"/>
          <p:cNvSpPr txBox="1"/>
          <p:nvPr/>
        </p:nvSpPr>
        <p:spPr>
          <a:xfrm>
            <a:off x="12192995" y="2110923"/>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56" name="Google Shape;256;g3b2e3955776_1_161"/>
          <p:cNvSpPr txBox="1"/>
          <p:nvPr/>
        </p:nvSpPr>
        <p:spPr>
          <a:xfrm>
            <a:off x="10459659" y="7923758"/>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57" name="Google Shape;257;g3b2e3955776_1_161"/>
          <p:cNvSpPr txBox="1"/>
          <p:nvPr/>
        </p:nvSpPr>
        <p:spPr>
          <a:xfrm>
            <a:off x="4872630" y="1974646"/>
            <a:ext cx="92235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IE" sz="3600" u="none" cap="none" strike="noStrike">
                <a:solidFill>
                  <a:srgbClr val="0C4DA2"/>
                </a:solidFill>
                <a:latin typeface="Arial"/>
                <a:ea typeface="Arial"/>
                <a:cs typeface="Arial"/>
                <a:sym typeface="Arial"/>
              </a:rPr>
              <a:t>DEAR </a:t>
            </a:r>
            <a:r>
              <a:rPr b="0" i="1" lang="en-IE" sz="3600" u="none" cap="none" strike="noStrike">
                <a:solidFill>
                  <a:srgbClr val="0C4DA2"/>
                </a:solidFill>
                <a:latin typeface="Arial"/>
                <a:ea typeface="Arial"/>
                <a:cs typeface="Arial"/>
                <a:sym typeface="Arial"/>
              </a:rPr>
              <a:t>– Definire, Esplorare, Agire, Riflettere</a:t>
            </a:r>
            <a:endParaRPr b="0" i="1" sz="3600" u="none" cap="none" strike="noStrike">
              <a:solidFill>
                <a:srgbClr val="0C4DA2"/>
              </a:solidFill>
              <a:latin typeface="Arial"/>
              <a:ea typeface="Arial"/>
              <a:cs typeface="Arial"/>
              <a:sym typeface="Arial"/>
            </a:endParaRPr>
          </a:p>
        </p:txBody>
      </p:sp>
      <p:sp>
        <p:nvSpPr>
          <p:cNvPr id="258" name="Google Shape;258;g3b2e3955776_1_161"/>
          <p:cNvSpPr txBox="1"/>
          <p:nvPr/>
        </p:nvSpPr>
        <p:spPr>
          <a:xfrm>
            <a:off x="3397450" y="-238375"/>
            <a:ext cx="12111000" cy="230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Una s</a:t>
            </a:r>
            <a:r>
              <a:rPr b="1" i="0" lang="en-IE" sz="7200" u="none" cap="none" strike="noStrike">
                <a:solidFill>
                  <a:srgbClr val="0C4DA2"/>
                </a:solidFill>
                <a:latin typeface="Bricolage Grotesque"/>
                <a:ea typeface="Bricolage Grotesque"/>
                <a:cs typeface="Bricolage Grotesque"/>
                <a:sym typeface="Bricolage Grotesque"/>
              </a:rPr>
              <a:t>truttura per il problem</a:t>
            </a:r>
            <a:r>
              <a:rPr b="1" lang="en-IE" sz="7200">
                <a:solidFill>
                  <a:srgbClr val="0C4DA2"/>
                </a:solidFill>
                <a:latin typeface="Bricolage Grotesque"/>
                <a:ea typeface="Bricolage Grotesque"/>
                <a:cs typeface="Bricolage Grotesque"/>
                <a:sym typeface="Bricolage Grotesque"/>
              </a:rPr>
              <a:t>-solving in pratica</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259" name="Google Shape;259;g3b2e3955776_1_161"/>
          <p:cNvSpPr txBox="1"/>
          <p:nvPr/>
        </p:nvSpPr>
        <p:spPr>
          <a:xfrm>
            <a:off x="4655376" y="3006080"/>
            <a:ext cx="10255200" cy="6003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3600" u="none" cap="none" strike="noStrike">
                <a:solidFill>
                  <a:schemeClr val="dk1"/>
                </a:solidFill>
                <a:latin typeface="Arial"/>
                <a:ea typeface="Arial"/>
                <a:cs typeface="Arial"/>
                <a:sym typeface="Arial"/>
              </a:rPr>
              <a:t>Introduzione </a:t>
            </a:r>
            <a:r>
              <a:rPr b="0" i="1" lang="en-IE" sz="2800" u="none" cap="none" strike="noStrike">
                <a:solidFill>
                  <a:srgbClr val="0C4DA2"/>
                </a:solidFill>
                <a:latin typeface="Arial"/>
                <a:ea typeface="Arial"/>
                <a:cs typeface="Arial"/>
                <a:sym typeface="Arial"/>
              </a:rPr>
              <a:t>(5 minuti)</a:t>
            </a:r>
            <a:endParaRPr>
              <a:solidFill>
                <a:srgbClr val="0C4DA2"/>
              </a:solidFill>
            </a:endParaRPr>
          </a:p>
          <a:p>
            <a:pPr indent="0" lvl="0" marL="0" marR="0" rtl="0" algn="ctr">
              <a:lnSpc>
                <a:spcPct val="100000"/>
              </a:lnSpc>
              <a:spcBef>
                <a:spcPts val="0"/>
              </a:spcBef>
              <a:spcAft>
                <a:spcPts val="0"/>
              </a:spcAft>
              <a:buNone/>
            </a:pPr>
            <a:r>
              <a:rPr b="1" i="0" lang="en-IE" sz="3200" u="none" cap="none" strike="noStrike">
                <a:solidFill>
                  <a:srgbClr val="0C4DA2"/>
                </a:solidFill>
                <a:latin typeface="Arial"/>
                <a:ea typeface="Arial"/>
                <a:cs typeface="Arial"/>
                <a:sym typeface="Arial"/>
              </a:rPr>
              <a:t>Attività 1</a:t>
            </a:r>
            <a:endParaRPr>
              <a:solidFill>
                <a:srgbClr val="0C4DA2"/>
              </a:solidFill>
            </a:endParaRPr>
          </a:p>
          <a:p>
            <a:pPr indent="0" lvl="0" marL="0" marR="0" rtl="0" algn="ctr">
              <a:lnSpc>
                <a:spcPct val="100000"/>
              </a:lnSpc>
              <a:spcBef>
                <a:spcPts val="0"/>
              </a:spcBef>
              <a:spcAft>
                <a:spcPts val="0"/>
              </a:spcAft>
              <a:buNone/>
            </a:pPr>
            <a:r>
              <a:rPr b="0" i="1" lang="en-IE" sz="3600" u="none" cap="none" strike="noStrike">
                <a:solidFill>
                  <a:srgbClr val="0C4DA2"/>
                </a:solidFill>
                <a:latin typeface="Arial"/>
                <a:ea typeface="Arial"/>
                <a:cs typeface="Arial"/>
                <a:sym typeface="Arial"/>
              </a:rPr>
              <a:t>Definire</a:t>
            </a:r>
            <a:r>
              <a:rPr b="0" i="1" lang="en-IE" sz="3600" u="none" cap="none" strike="noStrike">
                <a:solidFill>
                  <a:srgbClr val="0000FF"/>
                </a:solidFill>
                <a:latin typeface="Arial"/>
                <a:ea typeface="Arial"/>
                <a:cs typeface="Arial"/>
                <a:sym typeface="Arial"/>
              </a:rPr>
              <a:t>: </a:t>
            </a:r>
            <a:r>
              <a:rPr b="0" i="0" lang="en-IE" sz="3600" u="none" cap="none" strike="noStrike">
                <a:solidFill>
                  <a:schemeClr val="dk1"/>
                </a:solidFill>
                <a:latin typeface="Arial"/>
                <a:ea typeface="Arial"/>
                <a:cs typeface="Arial"/>
                <a:sym typeface="Arial"/>
              </a:rPr>
              <a:t>comprendere il problema. </a:t>
            </a:r>
            <a:r>
              <a:rPr b="0" i="1" lang="en-IE" sz="2800" u="none" cap="none" strike="noStrike">
                <a:solidFill>
                  <a:srgbClr val="0C4DA2"/>
                </a:solidFill>
                <a:latin typeface="Arial"/>
                <a:ea typeface="Arial"/>
                <a:cs typeface="Arial"/>
                <a:sym typeface="Arial"/>
              </a:rPr>
              <a:t>(10 minuti)</a:t>
            </a:r>
            <a:endParaRPr>
              <a:solidFill>
                <a:srgbClr val="0C4DA2"/>
              </a:solidFill>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Riflessione</a:t>
            </a:r>
            <a:r>
              <a:rPr b="0" i="0" lang="en-IE" sz="3600" u="none" cap="none" strike="noStrike">
                <a:solidFill>
                  <a:srgbClr val="0C4DA2"/>
                </a:solidFill>
                <a:latin typeface="Arial"/>
                <a:ea typeface="Arial"/>
                <a:cs typeface="Arial"/>
                <a:sym typeface="Arial"/>
              </a:rPr>
              <a:t> </a:t>
            </a:r>
            <a:r>
              <a:rPr b="0" i="1" lang="en-IE" sz="2800" u="none" cap="none" strike="noStrike">
                <a:solidFill>
                  <a:srgbClr val="0C4DA2"/>
                </a:solidFill>
                <a:latin typeface="Arial"/>
                <a:ea typeface="Arial"/>
                <a:cs typeface="Arial"/>
                <a:sym typeface="Arial"/>
              </a:rPr>
              <a:t>(5 minuti)</a:t>
            </a:r>
            <a:endParaRPr>
              <a:solidFill>
                <a:srgbClr val="0C4DA2"/>
              </a:solidFill>
            </a:endParaRPr>
          </a:p>
          <a:p>
            <a:pPr indent="0" lvl="0" marL="0" marR="0" rtl="0" algn="ctr">
              <a:lnSpc>
                <a:spcPct val="100000"/>
              </a:lnSpc>
              <a:spcBef>
                <a:spcPts val="0"/>
              </a:spcBef>
              <a:spcAft>
                <a:spcPts val="0"/>
              </a:spcAft>
              <a:buNone/>
            </a:pPr>
            <a:r>
              <a:rPr b="1" i="0" lang="en-IE" sz="3200" u="none" cap="none" strike="noStrike">
                <a:solidFill>
                  <a:srgbClr val="0C4DA2"/>
                </a:solidFill>
                <a:latin typeface="Arial"/>
                <a:ea typeface="Arial"/>
                <a:cs typeface="Arial"/>
                <a:sym typeface="Arial"/>
              </a:rPr>
              <a:t>Attività 2</a:t>
            </a:r>
            <a:endParaRPr b="1" i="0" sz="3200" u="none" cap="none" strike="noStrike">
              <a:solidFill>
                <a:srgbClr val="0C4DA2"/>
              </a:solidFill>
              <a:latin typeface="Arial"/>
              <a:ea typeface="Arial"/>
              <a:cs typeface="Arial"/>
              <a:sym typeface="Arial"/>
            </a:endParaRPr>
          </a:p>
          <a:p>
            <a:pPr indent="0" lvl="0" marL="0" marR="0" rtl="0" algn="ctr">
              <a:lnSpc>
                <a:spcPct val="100000"/>
              </a:lnSpc>
              <a:spcBef>
                <a:spcPts val="0"/>
              </a:spcBef>
              <a:spcAft>
                <a:spcPts val="0"/>
              </a:spcAft>
              <a:buNone/>
            </a:pPr>
            <a:r>
              <a:rPr b="0" i="1" lang="en-IE" sz="3600" u="none" cap="none" strike="noStrike">
                <a:solidFill>
                  <a:srgbClr val="0C4DA2"/>
                </a:solidFill>
                <a:latin typeface="Arial"/>
                <a:ea typeface="Arial"/>
                <a:cs typeface="Arial"/>
                <a:sym typeface="Arial"/>
              </a:rPr>
              <a:t>Esplorare</a:t>
            </a:r>
            <a:r>
              <a:rPr b="0" i="1" lang="en-IE" sz="3600" u="none" cap="none" strike="noStrike">
                <a:solidFill>
                  <a:srgbClr val="0000FF"/>
                </a:solidFill>
                <a:latin typeface="Arial"/>
                <a:ea typeface="Arial"/>
                <a:cs typeface="Arial"/>
                <a:sym typeface="Arial"/>
              </a:rPr>
              <a:t>: </a:t>
            </a:r>
            <a:r>
              <a:rPr b="0" i="0" lang="en-IE" sz="3600" u="none" cap="none" strike="noStrike">
                <a:solidFill>
                  <a:schemeClr val="dk1"/>
                </a:solidFill>
                <a:latin typeface="Arial"/>
                <a:ea typeface="Arial"/>
                <a:cs typeface="Arial"/>
                <a:sym typeface="Arial"/>
              </a:rPr>
              <a:t>possibili soluzioni </a:t>
            </a:r>
            <a:r>
              <a:rPr b="0" i="1" lang="en-IE" sz="2800" u="none" cap="none" strike="noStrike">
                <a:solidFill>
                  <a:srgbClr val="0C4DA2"/>
                </a:solidFill>
                <a:latin typeface="Arial"/>
                <a:ea typeface="Arial"/>
                <a:cs typeface="Arial"/>
                <a:sym typeface="Arial"/>
              </a:rPr>
              <a:t>(10 minuti)</a:t>
            </a:r>
            <a:endParaRPr>
              <a:solidFill>
                <a:srgbClr val="0C4DA2"/>
              </a:solidFill>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Riflessione </a:t>
            </a:r>
            <a:r>
              <a:rPr b="0" i="1" lang="en-IE" sz="2800" u="none" cap="none" strike="noStrike">
                <a:solidFill>
                  <a:srgbClr val="0C4DA2"/>
                </a:solidFill>
                <a:latin typeface="Arial"/>
                <a:ea typeface="Arial"/>
                <a:cs typeface="Arial"/>
                <a:sym typeface="Arial"/>
              </a:rPr>
              <a:t>(5 minuti)</a:t>
            </a:r>
            <a:endParaRPr>
              <a:solidFill>
                <a:srgbClr val="0C4DA2"/>
              </a:solidFill>
            </a:endParaRPr>
          </a:p>
          <a:p>
            <a:pPr indent="0" lvl="0" marL="0" marR="0" rtl="0" algn="ctr">
              <a:lnSpc>
                <a:spcPct val="100000"/>
              </a:lnSpc>
              <a:spcBef>
                <a:spcPts val="0"/>
              </a:spcBef>
              <a:spcAft>
                <a:spcPts val="0"/>
              </a:spcAft>
              <a:buNone/>
            </a:pPr>
            <a:r>
              <a:rPr b="1" i="0" lang="en-IE" sz="3200" u="none" cap="none" strike="noStrike">
                <a:solidFill>
                  <a:srgbClr val="0C4DA2"/>
                </a:solidFill>
                <a:latin typeface="Arial"/>
                <a:ea typeface="Arial"/>
                <a:cs typeface="Arial"/>
                <a:sym typeface="Arial"/>
              </a:rPr>
              <a:t>Attività 3</a:t>
            </a:r>
            <a:endParaRPr b="1" i="0" sz="3200" u="none" cap="none" strike="noStrike">
              <a:solidFill>
                <a:srgbClr val="0C4DA2"/>
              </a:solidFill>
              <a:latin typeface="Arial"/>
              <a:ea typeface="Arial"/>
              <a:cs typeface="Arial"/>
              <a:sym typeface="Arial"/>
            </a:endParaRPr>
          </a:p>
          <a:p>
            <a:pPr indent="0" lvl="0" marL="0" marR="0" rtl="0" algn="ctr">
              <a:lnSpc>
                <a:spcPct val="100000"/>
              </a:lnSpc>
              <a:spcBef>
                <a:spcPts val="0"/>
              </a:spcBef>
              <a:spcAft>
                <a:spcPts val="0"/>
              </a:spcAft>
              <a:buNone/>
            </a:pPr>
            <a:r>
              <a:rPr b="0" i="1" lang="en-IE" sz="3600" u="none" cap="none" strike="noStrike">
                <a:solidFill>
                  <a:srgbClr val="0C4DA2"/>
                </a:solidFill>
                <a:latin typeface="Arial"/>
                <a:ea typeface="Arial"/>
                <a:cs typeface="Arial"/>
                <a:sym typeface="Arial"/>
              </a:rPr>
              <a:t>Agire</a:t>
            </a:r>
            <a:r>
              <a:rPr b="0" i="1" lang="en-IE" sz="3600" u="none" cap="none" strike="noStrike">
                <a:solidFill>
                  <a:srgbClr val="0000FF"/>
                </a:solidFill>
                <a:latin typeface="Arial"/>
                <a:ea typeface="Arial"/>
                <a:cs typeface="Arial"/>
                <a:sym typeface="Arial"/>
              </a:rPr>
              <a:t>: </a:t>
            </a:r>
            <a:r>
              <a:rPr b="0" i="0" lang="en-IE" sz="3600" u="none" cap="none" strike="noStrike">
                <a:solidFill>
                  <a:schemeClr val="dk1"/>
                </a:solidFill>
                <a:latin typeface="Arial"/>
                <a:ea typeface="Arial"/>
                <a:cs typeface="Arial"/>
                <a:sym typeface="Arial"/>
              </a:rPr>
              <a:t>Attuazione delle soluzioni scelte</a:t>
            </a:r>
            <a:r>
              <a:rPr b="0" i="0" lang="en-IE" sz="3600" u="none" cap="none" strike="noStrike">
                <a:solidFill>
                  <a:srgbClr val="0C4DA2"/>
                </a:solidFill>
                <a:latin typeface="Arial"/>
                <a:ea typeface="Arial"/>
                <a:cs typeface="Arial"/>
                <a:sym typeface="Arial"/>
              </a:rPr>
              <a:t> </a:t>
            </a:r>
            <a:r>
              <a:rPr b="0" i="1" lang="en-IE" sz="2800" u="none" cap="none" strike="noStrike">
                <a:solidFill>
                  <a:srgbClr val="0C4DA2"/>
                </a:solidFill>
                <a:latin typeface="Arial"/>
                <a:ea typeface="Arial"/>
                <a:cs typeface="Arial"/>
                <a:sym typeface="Arial"/>
              </a:rPr>
              <a:t>(10 minuti)</a:t>
            </a:r>
            <a:endParaRPr>
              <a:solidFill>
                <a:srgbClr val="0C4DA2"/>
              </a:solidFill>
            </a:endParaRPr>
          </a:p>
          <a:p>
            <a:pPr indent="0" lvl="0" marL="0" marR="0" rtl="0" algn="ctr">
              <a:lnSpc>
                <a:spcPct val="100000"/>
              </a:lnSpc>
              <a:spcBef>
                <a:spcPts val="0"/>
              </a:spcBef>
              <a:spcAft>
                <a:spcPts val="0"/>
              </a:spcAft>
              <a:buNone/>
            </a:pPr>
            <a:r>
              <a:rPr b="0" i="1" lang="en-IE" sz="3600" u="none" cap="none" strike="noStrike">
                <a:solidFill>
                  <a:srgbClr val="0C4DA2"/>
                </a:solidFill>
                <a:latin typeface="Arial"/>
                <a:ea typeface="Arial"/>
                <a:cs typeface="Arial"/>
                <a:sym typeface="Arial"/>
              </a:rPr>
              <a:t>Riflettere</a:t>
            </a:r>
            <a:r>
              <a:rPr b="0" i="1" lang="en-IE" sz="3600" u="none" cap="none" strike="noStrike">
                <a:solidFill>
                  <a:srgbClr val="0000FF"/>
                </a:solidFill>
                <a:latin typeface="Arial"/>
                <a:ea typeface="Arial"/>
                <a:cs typeface="Arial"/>
                <a:sym typeface="Arial"/>
              </a:rPr>
              <a:t>: </a:t>
            </a:r>
            <a:r>
              <a:rPr b="0" i="0" lang="en-IE" sz="3600" u="none" cap="none" strike="noStrike">
                <a:solidFill>
                  <a:schemeClr val="dk1"/>
                </a:solidFill>
                <a:latin typeface="Arial"/>
                <a:ea typeface="Arial"/>
                <a:cs typeface="Arial"/>
                <a:sym typeface="Arial"/>
              </a:rPr>
              <a:t>Riepilogo e conclusioni </a:t>
            </a:r>
            <a:r>
              <a:rPr b="0" i="1" lang="en-IE" sz="2800" u="none" cap="none" strike="noStrike">
                <a:solidFill>
                  <a:srgbClr val="0C4DA2"/>
                </a:solidFill>
                <a:latin typeface="Arial"/>
                <a:ea typeface="Arial"/>
                <a:cs typeface="Arial"/>
                <a:sym typeface="Arial"/>
              </a:rPr>
              <a:t>(5 minuti</a:t>
            </a:r>
            <a:r>
              <a:rPr b="0" i="1" lang="en-IE" sz="1800" u="none" cap="none" strike="noStrike">
                <a:solidFill>
                  <a:srgbClr val="0C4DA2"/>
                </a:solidFill>
                <a:latin typeface="Arial"/>
                <a:ea typeface="Arial"/>
                <a:cs typeface="Arial"/>
                <a:sym typeface="Arial"/>
              </a:rPr>
              <a:t>)</a:t>
            </a:r>
            <a:endParaRPr>
              <a:solidFill>
                <a:srgbClr val="0C4DA2"/>
              </a:solidFill>
            </a:endParaRPr>
          </a:p>
          <a:p>
            <a:pPr indent="0" lvl="0" marL="0" marR="0" rtl="0" algn="ctr">
              <a:lnSpc>
                <a:spcPct val="100000"/>
              </a:lnSpc>
              <a:spcBef>
                <a:spcPts val="0"/>
              </a:spcBef>
              <a:spcAft>
                <a:spcPts val="0"/>
              </a:spcAft>
              <a:buNone/>
            </a:pPr>
            <a:r>
              <a:rPr b="0" i="0" lang="en-IE" sz="3600" u="none" cap="none" strike="noStrike">
                <a:solidFill>
                  <a:schemeClr val="dk1"/>
                </a:solidFill>
                <a:latin typeface="Arial"/>
                <a:ea typeface="Arial"/>
                <a:cs typeface="Arial"/>
                <a:sym typeface="Arial"/>
              </a:rPr>
              <a:t>                   Domande e valutazione</a:t>
            </a:r>
            <a:r>
              <a:rPr b="0" i="0" lang="en-IE" sz="3600" u="none" cap="none" strike="noStrike">
                <a:solidFill>
                  <a:srgbClr val="0C4DA2"/>
                </a:solidFill>
                <a:latin typeface="Arial"/>
                <a:ea typeface="Arial"/>
                <a:cs typeface="Arial"/>
                <a:sym typeface="Arial"/>
              </a:rPr>
              <a:t> </a:t>
            </a:r>
            <a:r>
              <a:rPr b="0" i="1" lang="en-IE" sz="2800" u="none" cap="none" strike="noStrike">
                <a:solidFill>
                  <a:srgbClr val="0C4DA2"/>
                </a:solidFill>
                <a:latin typeface="Arial"/>
                <a:ea typeface="Arial"/>
                <a:cs typeface="Arial"/>
                <a:sym typeface="Arial"/>
              </a:rPr>
              <a:t>(5 minuti</a:t>
            </a:r>
            <a:r>
              <a:rPr b="0" i="1" lang="en-IE" sz="1800" u="none" cap="none" strike="noStrike">
                <a:solidFill>
                  <a:srgbClr val="0C4DA2"/>
                </a:solidFill>
                <a:latin typeface="Arial"/>
                <a:ea typeface="Arial"/>
                <a:cs typeface="Arial"/>
                <a:sym typeface="Arial"/>
              </a:rPr>
              <a:t>)</a:t>
            </a:r>
            <a:endParaRPr b="0" i="0" sz="3600" u="none" cap="none" strike="noStrike">
              <a:solidFill>
                <a:srgbClr val="0C4DA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8"/>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5" name="Google Shape;265;p8"/>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6" name="Google Shape;266;p8"/>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67" name="Google Shape;267;p8"/>
          <p:cNvSpPr/>
          <p:nvPr/>
        </p:nvSpPr>
        <p:spPr>
          <a:xfrm>
            <a:off x="15629476" y="321650"/>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8" name="Google Shape;268;p8"/>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69" name="Google Shape;269;p8"/>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70" name="Google Shape;270;p8"/>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71" name="Google Shape;271;p8"/>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72" name="Google Shape;272;p8"/>
          <p:cNvSpPr txBox="1"/>
          <p:nvPr/>
        </p:nvSpPr>
        <p:spPr>
          <a:xfrm>
            <a:off x="1688901" y="1521981"/>
            <a:ext cx="14581172"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4800" u="none" cap="none" strike="noStrike">
                <a:solidFill>
                  <a:srgbClr val="0C4DA2"/>
                </a:solidFill>
                <a:latin typeface="Arial"/>
                <a:ea typeface="Arial"/>
                <a:cs typeface="Arial"/>
                <a:sym typeface="Arial"/>
              </a:rPr>
              <a:t>Circolare falsa del Ministero dell'Istruzione</a:t>
            </a:r>
            <a:endParaRPr b="1" i="0" sz="4800" u="none" cap="none" strike="noStrike">
              <a:solidFill>
                <a:srgbClr val="0C4DA2"/>
              </a:solidFill>
              <a:latin typeface="Arial"/>
              <a:ea typeface="Arial"/>
              <a:cs typeface="Arial"/>
              <a:sym typeface="Arial"/>
            </a:endParaRPr>
          </a:p>
        </p:txBody>
      </p:sp>
      <p:sp>
        <p:nvSpPr>
          <p:cNvPr id="273" name="Google Shape;273;p8"/>
          <p:cNvSpPr txBox="1"/>
          <p:nvPr/>
        </p:nvSpPr>
        <p:spPr>
          <a:xfrm>
            <a:off x="646723" y="2611865"/>
            <a:ext cx="14820300" cy="6618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Alle scuole primarie è stato chiesto di ignorare una </a:t>
            </a:r>
            <a:r>
              <a:rPr b="1" i="0" lang="en-IE" sz="2800" u="none" cap="none" strike="noStrike">
                <a:solidFill>
                  <a:srgbClr val="000000"/>
                </a:solidFill>
                <a:latin typeface="Arial"/>
                <a:ea typeface="Arial"/>
                <a:cs typeface="Arial"/>
                <a:sym typeface="Arial"/>
              </a:rPr>
              <a:t>circolare falsa </a:t>
            </a:r>
            <a:r>
              <a:rPr b="0" i="0" lang="en-IE" sz="2800" u="none" cap="none" strike="noStrike">
                <a:solidFill>
                  <a:srgbClr val="000000"/>
                </a:solidFill>
                <a:latin typeface="Arial"/>
                <a:ea typeface="Arial"/>
                <a:cs typeface="Arial"/>
                <a:sym typeface="Arial"/>
              </a:rPr>
              <a:t>che affermava di provenire dal </a:t>
            </a:r>
            <a:r>
              <a:rPr lang="en-IE" sz="2800" u="none">
                <a:solidFill>
                  <a:srgbClr val="000000"/>
                </a:solidFill>
              </a:rPr>
              <a:t>Mini</a:t>
            </a:r>
            <a:r>
              <a:rPr lang="en-IE" sz="2800"/>
              <a:t>stero </a:t>
            </a:r>
            <a:r>
              <a:rPr b="0" i="0" lang="en-IE" sz="2800" u="none" cap="none" strike="noStrike">
                <a:solidFill>
                  <a:srgbClr val="000000"/>
                </a:solidFill>
                <a:latin typeface="Arial"/>
                <a:ea typeface="Arial"/>
                <a:cs typeface="Arial"/>
                <a:sym typeface="Arial"/>
              </a:rPr>
              <a:t>he ordinava loro di rimanere aperte per parte delle vacanze di Pasqua, alla luce delle recenti chiusure scolastiche legate alle condizioni meteorologiche avverse.</a:t>
            </a:r>
            <a:endParaRPr/>
          </a:p>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Giovedì pomeriggio scorso il Dipartimento è stato allertato in merito a un documento che circolava nei gruppi WhatsApp online, che affermava di annunciare nuove misure per le scuole primarie al fine di recuperare le ore di lezione perse a seguito </a:t>
            </a:r>
            <a:r>
              <a:rPr lang="en-IE" sz="2800" u="none">
                <a:solidFill>
                  <a:srgbClr val="000000"/>
                </a:solidFill>
              </a:rPr>
              <a:t>della inondazione</a:t>
            </a:r>
            <a:r>
              <a:rPr b="0" i="0" lang="en-IE" sz="28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La circolare falsa</a:t>
            </a:r>
            <a:r>
              <a:rPr b="0" i="0" lang="en-IE" sz="2800" u="none" cap="none" strike="noStrike">
                <a:solidFill>
                  <a:srgbClr val="000000"/>
                </a:solidFill>
                <a:latin typeface="Arial"/>
                <a:ea typeface="Arial"/>
                <a:cs typeface="Arial"/>
                <a:sym typeface="Arial"/>
              </a:rPr>
              <a:t>, intitolata </a:t>
            </a:r>
            <a:r>
              <a:rPr b="1" i="1" lang="en-IE" sz="2800" u="none" cap="none" strike="noStrike">
                <a:solidFill>
                  <a:srgbClr val="000000"/>
                </a:solidFill>
                <a:latin typeface="Arial"/>
                <a:ea typeface="Arial"/>
                <a:cs typeface="Arial"/>
                <a:sym typeface="Arial"/>
              </a:rPr>
              <a:t>"Disposizioni per recuperare i giorni persi a causa della chiusura delle scuole primarie nell'anno scolastico 2025/26"</a:t>
            </a:r>
            <a:r>
              <a:rPr b="0" i="0" lang="en-IE" sz="2800" u="none" cap="none" strike="noStrike">
                <a:solidFill>
                  <a:srgbClr val="000000"/>
                </a:solidFill>
                <a:latin typeface="Arial"/>
                <a:ea typeface="Arial"/>
                <a:cs typeface="Arial"/>
                <a:sym typeface="Arial"/>
              </a:rPr>
              <a:t>, affermava che le scuole che erano state costrette a chiudere per più di tre giorni a causa delle condizioni meteorologiche avverse dovevano rimanere aperte per i primi tre giorni delle vacanze pasquali per compensare il tempo perso.</a:t>
            </a:r>
            <a:endParaRPr/>
          </a:p>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Inoltre, affermava che eventuali giorni "discrezionali" in cui le scuole avrebbero dovuto chiudere in aprile, maggio o giugno potevano essere cancellati per colmare eventuali carenze residue</a:t>
            </a:r>
            <a:r>
              <a:rPr b="0" i="0" lang="en-IE" sz="3200" u="none" cap="none" strike="noStrike">
                <a:solidFill>
                  <a:srgbClr val="000000"/>
                </a:solidFill>
                <a:latin typeface="Arial"/>
                <a:ea typeface="Arial"/>
                <a:cs typeface="Arial"/>
                <a:sym typeface="Arial"/>
              </a:rPr>
              <a:t>.</a:t>
            </a:r>
            <a:endParaRPr/>
          </a:p>
        </p:txBody>
      </p:sp>
      <p:sp>
        <p:nvSpPr>
          <p:cNvPr id="274" name="Google Shape;274;p8"/>
          <p:cNvSpPr txBox="1"/>
          <p:nvPr/>
        </p:nvSpPr>
        <p:spPr>
          <a:xfrm>
            <a:off x="2231922" y="157426"/>
            <a:ext cx="13235100" cy="120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Uno scenario, un caso</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g3b2e3955776_1_14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0" name="Google Shape;280;g3b2e3955776_1_14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1" name="Google Shape;281;g3b2e3955776_1_141"/>
          <p:cNvSpPr txBox="1"/>
          <p:nvPr/>
        </p:nvSpPr>
        <p:spPr>
          <a:xfrm>
            <a:off x="10319432" y="9393995"/>
            <a:ext cx="7174500" cy="81330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82" name="Google Shape;282;g3b2e3955776_1_141"/>
          <p:cNvSpPr/>
          <p:nvPr/>
        </p:nvSpPr>
        <p:spPr>
          <a:xfrm>
            <a:off x="15629476" y="321650"/>
            <a:ext cx="4169623"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83" name="Google Shape;283;g3b2e3955776_1_141"/>
          <p:cNvSpPr txBox="1"/>
          <p:nvPr/>
        </p:nvSpPr>
        <p:spPr>
          <a:xfrm>
            <a:off x="10459659" y="2337590"/>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84" name="Google Shape;284;g3b2e3955776_1_141"/>
          <p:cNvSpPr txBox="1"/>
          <p:nvPr/>
        </p:nvSpPr>
        <p:spPr>
          <a:xfrm>
            <a:off x="10459659" y="5196561"/>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85" name="Google Shape;285;g3b2e3955776_1_141"/>
          <p:cNvSpPr txBox="1"/>
          <p:nvPr/>
        </p:nvSpPr>
        <p:spPr>
          <a:xfrm>
            <a:off x="12192995" y="2110923"/>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86" name="Google Shape;286;g3b2e3955776_1_141"/>
          <p:cNvSpPr txBox="1"/>
          <p:nvPr/>
        </p:nvSpPr>
        <p:spPr>
          <a:xfrm>
            <a:off x="10459659" y="7923758"/>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87" name="Google Shape;287;g3b2e3955776_1_141"/>
          <p:cNvSpPr txBox="1"/>
          <p:nvPr/>
        </p:nvSpPr>
        <p:spPr>
          <a:xfrm>
            <a:off x="824700" y="3176552"/>
            <a:ext cx="13780200" cy="138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2800" u="none" cap="none" strike="noStrike">
                <a:solidFill>
                  <a:srgbClr val="0C4DA2"/>
                </a:solidFill>
                <a:highlight>
                  <a:srgbClr val="FFFF00"/>
                </a:highlight>
                <a:latin typeface="Arial"/>
                <a:ea typeface="Arial"/>
                <a:cs typeface="Arial"/>
                <a:sym typeface="Arial"/>
              </a:rPr>
              <a:t>Link a scenari alternativi:</a:t>
            </a:r>
            <a:endParaRPr>
              <a:solidFill>
                <a:srgbClr val="0C4DA2"/>
              </a:solidFill>
              <a:highlight>
                <a:srgbClr val="FFFF00"/>
              </a:highlight>
            </a:endParaRPr>
          </a:p>
          <a:p>
            <a:pPr indent="0" lvl="0" marL="0" marR="0" rtl="0" algn="l">
              <a:lnSpc>
                <a:spcPct val="100000"/>
              </a:lnSpc>
              <a:spcBef>
                <a:spcPts val="0"/>
              </a:spcBef>
              <a:spcAft>
                <a:spcPts val="0"/>
              </a:spcAft>
              <a:buNone/>
            </a:pPr>
            <a:r>
              <a:rPr b="0" i="0" lang="en-IE" sz="2800" u="sng" cap="none" strike="noStrike">
                <a:solidFill>
                  <a:srgbClr val="000000"/>
                </a:solidFill>
                <a:highlight>
                  <a:srgbClr val="FFFF00"/>
                </a:highlight>
                <a:latin typeface="Arial"/>
                <a:ea typeface="Arial"/>
                <a:cs typeface="Arial"/>
                <a:sym typeface="Arial"/>
                <a:hlinkClick r:id="rId6">
                  <a:extLst>
                    <a:ext uri="{A12FA001-AC4F-418D-AE19-62706E023703}">
                      <ahyp:hlinkClr val="tx"/>
                    </a:ext>
                  </a:extLst>
                </a:hlinkClick>
              </a:rPr>
              <a:t>https://drive.google.com/drive/folders/1_Qa2fWlWfwEkVjINPaLHdNPdphBxpmvE?usp=drive_link</a:t>
            </a:r>
            <a:endParaRPr b="0" i="0" sz="2800" u="none" cap="none" strike="noStrike">
              <a:solidFill>
                <a:srgbClr val="000000"/>
              </a:solidFill>
              <a:highlight>
                <a:srgbClr val="FFFF00"/>
              </a:highlight>
              <a:latin typeface="Arial"/>
              <a:ea typeface="Arial"/>
              <a:cs typeface="Arial"/>
              <a:sym typeface="Arial"/>
            </a:endParaRPr>
          </a:p>
        </p:txBody>
      </p:sp>
      <p:sp>
        <p:nvSpPr>
          <p:cNvPr id="288" name="Google Shape;288;g3b2e3955776_1_141"/>
          <p:cNvSpPr txBox="1"/>
          <p:nvPr/>
        </p:nvSpPr>
        <p:spPr>
          <a:xfrm>
            <a:off x="2769925" y="0"/>
            <a:ext cx="128595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Uno scenario, un caso</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9"/>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4" name="Google Shape;294;p9"/>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5" name="Google Shape;295;p9"/>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96" name="Google Shape;296;p9"/>
          <p:cNvSpPr/>
          <p:nvPr/>
        </p:nvSpPr>
        <p:spPr>
          <a:xfrm>
            <a:off x="15947534"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97" name="Google Shape;297;p9"/>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98" name="Google Shape;298;p9"/>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99" name="Google Shape;299;p9"/>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00" name="Google Shape;300;p9"/>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01" name="Google Shape;301;p9"/>
          <p:cNvSpPr txBox="1"/>
          <p:nvPr/>
        </p:nvSpPr>
        <p:spPr>
          <a:xfrm>
            <a:off x="3636917" y="1631442"/>
            <a:ext cx="11282400" cy="831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4800" u="none" cap="none" strike="noStrike">
                <a:solidFill>
                  <a:srgbClr val="0C4DA2"/>
                </a:solidFill>
                <a:latin typeface="Arial"/>
                <a:ea typeface="Arial"/>
                <a:cs typeface="Arial"/>
                <a:sym typeface="Arial"/>
              </a:rPr>
              <a:t>Attività n. 1 Comprendere il problema</a:t>
            </a:r>
            <a:endParaRPr>
              <a:solidFill>
                <a:srgbClr val="0C4DA2"/>
              </a:solidFill>
            </a:endParaRPr>
          </a:p>
        </p:txBody>
      </p:sp>
      <p:sp>
        <p:nvSpPr>
          <p:cNvPr id="302" name="Google Shape;302;p9"/>
          <p:cNvSpPr txBox="1"/>
          <p:nvPr/>
        </p:nvSpPr>
        <p:spPr>
          <a:xfrm>
            <a:off x="798152" y="2957350"/>
            <a:ext cx="15543900" cy="4155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4000" u="none" cap="none" strike="noStrike">
                <a:solidFill>
                  <a:srgbClr val="0C4DA2"/>
                </a:solidFill>
                <a:latin typeface="Arial"/>
                <a:ea typeface="Arial"/>
                <a:cs typeface="Arial"/>
                <a:sym typeface="Arial"/>
              </a:rPr>
              <a:t>Quali sono i possibili effetti negativi del problema nello scenario che coinvolge la disinformazione o la cattiva informazione?</a:t>
            </a:r>
            <a:endParaRPr b="0" i="0" sz="1400" u="none" cap="none" strike="noStrike">
              <a:solidFill>
                <a:srgbClr val="0C4DA2"/>
              </a:solidFill>
              <a:latin typeface="Arial"/>
              <a:ea typeface="Arial"/>
              <a:cs typeface="Arial"/>
              <a:sym typeface="Arial"/>
            </a:endParaRPr>
          </a:p>
          <a:p>
            <a:pPr indent="0" lvl="0" marL="0" marR="0" rtl="0" algn="ctr">
              <a:lnSpc>
                <a:spcPct val="100000"/>
              </a:lnSpc>
              <a:spcBef>
                <a:spcPts val="0"/>
              </a:spcBef>
              <a:spcAft>
                <a:spcPts val="0"/>
              </a:spcAft>
              <a:buNone/>
            </a:pPr>
            <a:r>
              <a:t/>
            </a:r>
            <a:endParaRPr b="0" i="1" sz="4000" u="none" cap="none" strike="noStrike">
              <a:solidFill>
                <a:srgbClr val="0C4DA2"/>
              </a:solidFill>
              <a:latin typeface="Arial"/>
              <a:ea typeface="Arial"/>
              <a:cs typeface="Arial"/>
              <a:sym typeface="Arial"/>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A livello scolastico?</a:t>
            </a:r>
            <a:endParaRPr>
              <a:solidFill>
                <a:srgbClr val="0C4DA2"/>
              </a:solidFill>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A livello nazionale?</a:t>
            </a:r>
            <a:endParaRPr>
              <a:solidFill>
                <a:srgbClr val="0C4DA2"/>
              </a:solidFill>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A livello internazionale?</a:t>
            </a:r>
            <a:endParaRPr>
              <a:solidFill>
                <a:srgbClr val="0C4DA2"/>
              </a:solidFill>
            </a:endParaRPr>
          </a:p>
        </p:txBody>
      </p:sp>
      <p:sp>
        <p:nvSpPr>
          <p:cNvPr id="303" name="Google Shape;303;p9"/>
          <p:cNvSpPr txBox="1"/>
          <p:nvPr/>
        </p:nvSpPr>
        <p:spPr>
          <a:xfrm>
            <a:off x="328126" y="7273825"/>
            <a:ext cx="119481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C4DA2"/>
                </a:solidFill>
                <a:latin typeface="Arial"/>
                <a:ea typeface="Arial"/>
                <a:cs typeface="Arial"/>
                <a:sym typeface="Arial"/>
              </a:rPr>
              <a:t>Riflette</a:t>
            </a:r>
            <a:r>
              <a:rPr b="1" lang="en-IE" sz="4000">
                <a:solidFill>
                  <a:srgbClr val="0C4DA2"/>
                </a:solidFill>
              </a:rPr>
              <a:t>te</a:t>
            </a:r>
            <a:r>
              <a:rPr b="1" i="0" lang="en-IE" sz="4000" u="none" cap="none" strike="noStrike">
                <a:solidFill>
                  <a:srgbClr val="0C4DA2"/>
                </a:solidFill>
                <a:latin typeface="Arial"/>
                <a:ea typeface="Arial"/>
                <a:cs typeface="Arial"/>
                <a:sym typeface="Arial"/>
              </a:rPr>
              <a:t> e </a:t>
            </a:r>
            <a:r>
              <a:rPr b="1" lang="en-IE" sz="4000">
                <a:solidFill>
                  <a:srgbClr val="0C4DA2"/>
                </a:solidFill>
              </a:rPr>
              <a:t>scrivete </a:t>
            </a:r>
            <a:r>
              <a:rPr b="1" i="0" lang="en-IE" sz="4000" u="none" cap="none" strike="noStrike">
                <a:solidFill>
                  <a:srgbClr val="0C4DA2"/>
                </a:solidFill>
                <a:latin typeface="Arial"/>
                <a:ea typeface="Arial"/>
                <a:cs typeface="Arial"/>
                <a:sym typeface="Arial"/>
              </a:rPr>
              <a:t>le riflessioni </a:t>
            </a:r>
            <a:endParaRPr>
              <a:solidFill>
                <a:srgbClr val="0C4DA2"/>
              </a:solidFill>
            </a:endParaRPr>
          </a:p>
          <a:p>
            <a:pPr indent="0" lvl="0" marL="0" marR="0" rtl="0" algn="ctr">
              <a:lnSpc>
                <a:spcPct val="100000"/>
              </a:lnSpc>
              <a:spcBef>
                <a:spcPts val="0"/>
              </a:spcBef>
              <a:spcAft>
                <a:spcPts val="0"/>
              </a:spcAft>
              <a:buNone/>
            </a:pPr>
            <a:r>
              <a:rPr b="1" i="0" lang="en-IE" sz="4000" u="none" cap="none" strike="noStrike">
                <a:solidFill>
                  <a:srgbClr val="0C4DA2"/>
                </a:solidFill>
                <a:latin typeface="Arial"/>
                <a:ea typeface="Arial"/>
                <a:cs typeface="Arial"/>
                <a:sym typeface="Arial"/>
              </a:rPr>
              <a:t>nel link Padlet allegato</a:t>
            </a:r>
            <a:endParaRPr>
              <a:solidFill>
                <a:srgbClr val="0C4DA2"/>
              </a:solidFill>
            </a:endParaRPr>
          </a:p>
        </p:txBody>
      </p:sp>
      <p:pic>
        <p:nvPicPr>
          <p:cNvPr id="304" name="Google Shape;304;p9"/>
          <p:cNvPicPr preferRelativeResize="0"/>
          <p:nvPr/>
        </p:nvPicPr>
        <p:blipFill rotWithShape="1">
          <a:blip r:embed="rId6">
            <a:alphaModFix/>
          </a:blip>
          <a:srcRect b="0" l="0" r="0" t="0"/>
          <a:stretch/>
        </p:blipFill>
        <p:spPr>
          <a:xfrm>
            <a:off x="11551400" y="4793425"/>
            <a:ext cx="3902375" cy="3902375"/>
          </a:xfrm>
          <a:prstGeom prst="rect">
            <a:avLst/>
          </a:prstGeom>
          <a:noFill/>
          <a:ln>
            <a:noFill/>
          </a:ln>
        </p:spPr>
      </p:pic>
      <p:sp>
        <p:nvSpPr>
          <p:cNvPr id="305" name="Google Shape;305;p9"/>
          <p:cNvSpPr txBox="1"/>
          <p:nvPr/>
        </p:nvSpPr>
        <p:spPr>
          <a:xfrm>
            <a:off x="3769067" y="8757988"/>
            <a:ext cx="11018100" cy="738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Font typeface="Arial"/>
              <a:buNone/>
            </a:pPr>
            <a:r>
              <a:rPr lang="en-IE">
                <a:solidFill>
                  <a:schemeClr val="dk1"/>
                </a:solidFill>
              </a:rPr>
              <a:t>Link ai risultati Padlet</a:t>
            </a:r>
            <a:endParaRPr/>
          </a:p>
          <a:p>
            <a:pPr indent="0" lvl="0" marL="0" marR="0" rtl="0" algn="l">
              <a:lnSpc>
                <a:spcPct val="100000"/>
              </a:lnSpc>
              <a:spcBef>
                <a:spcPts val="0"/>
              </a:spcBef>
              <a:spcAft>
                <a:spcPts val="0"/>
              </a:spcAft>
              <a:buNone/>
            </a:pPr>
            <a:r>
              <a:rPr b="0" i="0" lang="en-IE" sz="1400" u="sng" cap="none" strike="noStrike">
                <a:solidFill>
                  <a:srgbClr val="000000"/>
                </a:solidFill>
                <a:highlight>
                  <a:srgbClr val="FFFF00"/>
                </a:highlight>
                <a:latin typeface="Arial"/>
                <a:ea typeface="Arial"/>
                <a:cs typeface="Arial"/>
                <a:sym typeface="Arial"/>
                <a:hlinkClick r:id="rId7">
                  <a:extLst>
                    <a:ext uri="{A12FA001-AC4F-418D-AE19-62706E023703}">
                      <ahyp:hlinkClr val="tx"/>
                    </a:ext>
                  </a:extLst>
                </a:hlinkClick>
              </a:rPr>
              <a:t>https://padlet.com/euphoricweekendliterature/refection-s-on-problem-solving-scenarios-1la0gklv90v9oweb/slideshow</a:t>
            </a:r>
            <a:endParaRPr b="0" i="0" sz="1400" u="none" cap="none" strike="noStrike">
              <a:solidFill>
                <a:srgbClr val="000000"/>
              </a:solidFill>
              <a:highlight>
                <a:srgbClr val="FFFF00"/>
              </a:highlight>
              <a:latin typeface="Arial"/>
              <a:ea typeface="Arial"/>
              <a:cs typeface="Arial"/>
              <a:sym typeface="Arial"/>
            </a:endParaRPr>
          </a:p>
          <a:p>
            <a:pPr indent="0" lvl="0" marL="0" marR="0" rtl="0" algn="l">
              <a:lnSpc>
                <a:spcPct val="100000"/>
              </a:lnSpc>
              <a:spcBef>
                <a:spcPts val="0"/>
              </a:spcBef>
              <a:spcAft>
                <a:spcPts val="0"/>
              </a:spcAft>
              <a:buNone/>
            </a:pPr>
            <a:r>
              <a:t/>
            </a:r>
            <a:endParaRPr/>
          </a:p>
        </p:txBody>
      </p:sp>
      <p:sp>
        <p:nvSpPr>
          <p:cNvPr id="306" name="Google Shape;306;p9"/>
          <p:cNvSpPr txBox="1"/>
          <p:nvPr/>
        </p:nvSpPr>
        <p:spPr>
          <a:xfrm>
            <a:off x="3397457" y="204391"/>
            <a:ext cx="9372600" cy="120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307" name="Google Shape;307;p9"/>
          <p:cNvSpPr txBox="1"/>
          <p:nvPr/>
        </p:nvSpPr>
        <p:spPr>
          <a:xfrm>
            <a:off x="12002575" y="5544013"/>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b2e3955776_1_179"/>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3" name="Google Shape;313;g3b2e3955776_1_179"/>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4" name="Google Shape;314;g3b2e3955776_1_179"/>
          <p:cNvSpPr txBox="1"/>
          <p:nvPr/>
        </p:nvSpPr>
        <p:spPr>
          <a:xfrm>
            <a:off x="10319432" y="9393995"/>
            <a:ext cx="7174500" cy="81330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15" name="Google Shape;315;g3b2e3955776_1_179"/>
          <p:cNvSpPr/>
          <p:nvPr/>
        </p:nvSpPr>
        <p:spPr>
          <a:xfrm>
            <a:off x="15408149" y="-332978"/>
            <a:ext cx="4169623"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6" name="Google Shape;316;g3b2e3955776_1_179"/>
          <p:cNvSpPr txBox="1"/>
          <p:nvPr/>
        </p:nvSpPr>
        <p:spPr>
          <a:xfrm>
            <a:off x="1533102" y="3021116"/>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17" name="Google Shape;317;g3b2e3955776_1_179"/>
          <p:cNvSpPr txBox="1"/>
          <p:nvPr/>
        </p:nvSpPr>
        <p:spPr>
          <a:xfrm>
            <a:off x="10459659" y="2337590"/>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18" name="Google Shape;318;g3b2e3955776_1_179"/>
          <p:cNvSpPr txBox="1"/>
          <p:nvPr/>
        </p:nvSpPr>
        <p:spPr>
          <a:xfrm>
            <a:off x="10459659" y="5196561"/>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19" name="Google Shape;319;g3b2e3955776_1_179"/>
          <p:cNvSpPr txBox="1"/>
          <p:nvPr/>
        </p:nvSpPr>
        <p:spPr>
          <a:xfrm>
            <a:off x="12192995" y="2110923"/>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20" name="Google Shape;320;g3b2e3955776_1_179"/>
          <p:cNvSpPr txBox="1"/>
          <p:nvPr/>
        </p:nvSpPr>
        <p:spPr>
          <a:xfrm>
            <a:off x="10459659" y="7923758"/>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21" name="Google Shape;321;g3b2e3955776_1_179"/>
          <p:cNvSpPr txBox="1"/>
          <p:nvPr/>
        </p:nvSpPr>
        <p:spPr>
          <a:xfrm>
            <a:off x="685142" y="3052554"/>
            <a:ext cx="14797200" cy="5541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2000" u="none" cap="none" strike="noStrike">
                <a:solidFill>
                  <a:srgbClr val="0C4DA2"/>
                </a:solidFill>
                <a:latin typeface="Arial"/>
                <a:ea typeface="Arial"/>
                <a:cs typeface="Arial"/>
                <a:sym typeface="Arial"/>
              </a:rPr>
              <a:t>Domande di discussione</a:t>
            </a:r>
            <a:endParaRPr>
              <a:solidFill>
                <a:srgbClr val="0C4DA2"/>
              </a:solidFil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Fiducia e credibilità:</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la diffusione di una circolare falsa del Dipartimento dell'Istruzione potrebbe influire </a:t>
            </a:r>
            <a:r>
              <a:rPr b="1" i="0" lang="en-IE" sz="2000" u="none" cap="none" strike="noStrike">
                <a:solidFill>
                  <a:srgbClr val="0C4DA2"/>
                </a:solidFill>
                <a:latin typeface="Arial"/>
                <a:ea typeface="Arial"/>
                <a:cs typeface="Arial"/>
                <a:sym typeface="Arial"/>
              </a:rPr>
              <a:t>sulla fiducia tra scuole, genitori e comunità, più in generale</a:t>
            </a:r>
            <a:r>
              <a:rPr b="0" i="0" lang="en-IE" sz="2000" u="none" cap="none" strike="noStrike">
                <a:solidFill>
                  <a:srgbClr val="000000"/>
                </a:solidFill>
                <a:latin typeface="Arial"/>
                <a:ea typeface="Arial"/>
                <a:cs typeface="Arial"/>
                <a:sym typeface="Arial"/>
              </a:rPr>
              <a:t>?</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Quale impatto potrebbe avere sulla </a:t>
            </a:r>
            <a:r>
              <a:rPr b="1" i="0" lang="en-IE" sz="2000" u="none" cap="none" strike="noStrike">
                <a:solidFill>
                  <a:srgbClr val="0C4DA2"/>
                </a:solidFill>
                <a:latin typeface="Arial"/>
                <a:ea typeface="Arial"/>
                <a:cs typeface="Arial"/>
                <a:sym typeface="Arial"/>
              </a:rPr>
              <a:t>credibilità delle comunicazioni ufficiali</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del </a:t>
            </a:r>
            <a:r>
              <a:rPr lang="en-IE" sz="2000"/>
              <a:t>Ministero</a:t>
            </a:r>
            <a:r>
              <a:rPr b="0" i="0" lang="en-IE" sz="20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br>
              <a:rPr b="0" i="0" lang="en-IE" sz="2000" u="none" cap="none" strike="noStrike">
                <a:solidFill>
                  <a:srgbClr val="000000"/>
                </a:solidFill>
                <a:latin typeface="Arial"/>
                <a:ea typeface="Arial"/>
                <a:cs typeface="Arial"/>
                <a:sym typeface="Arial"/>
              </a:rPr>
            </a:br>
            <a:r>
              <a:rPr b="1" i="0" lang="en-IE" sz="2000" u="none" cap="none" strike="noStrike">
                <a:solidFill>
                  <a:srgbClr val="000000"/>
                </a:solidFill>
                <a:latin typeface="Arial"/>
                <a:ea typeface="Arial"/>
                <a:cs typeface="Arial"/>
                <a:sym typeface="Arial"/>
              </a:rPr>
              <a:t>Confusione operativa:</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Quali tipi di </a:t>
            </a:r>
            <a:r>
              <a:rPr b="1" i="0" lang="en-IE" sz="2000" u="none" cap="none" strike="noStrike">
                <a:solidFill>
                  <a:srgbClr val="0C4DA2"/>
                </a:solidFill>
                <a:latin typeface="Arial"/>
                <a:ea typeface="Arial"/>
                <a:cs typeface="Arial"/>
                <a:sym typeface="Arial"/>
              </a:rPr>
              <a:t>sfide logistiche e di pianificazione</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potrebbero </a:t>
            </a:r>
            <a:r>
              <a:rPr lang="en-IE" sz="2000"/>
              <a:t>trovarsi costrette </a:t>
            </a:r>
            <a:r>
              <a:rPr b="0" i="0" lang="en-IE" sz="2000" u="none" cap="none" strike="noStrike">
                <a:solidFill>
                  <a:srgbClr val="000000"/>
                </a:solidFill>
                <a:latin typeface="Arial"/>
                <a:ea typeface="Arial"/>
                <a:cs typeface="Arial"/>
                <a:sym typeface="Arial"/>
              </a:rPr>
              <a:t>le scuole ad affrontare se il personale o i genitori credessero che la circolare falsa fosse autentica?</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ciò potrebbe influire </a:t>
            </a:r>
            <a:r>
              <a:rPr b="1" i="0" lang="en-IE" sz="2000" u="none" cap="none" strike="noStrike">
                <a:solidFill>
                  <a:srgbClr val="0C4DA2"/>
                </a:solidFill>
                <a:latin typeface="Arial"/>
                <a:ea typeface="Arial"/>
                <a:cs typeface="Arial"/>
                <a:sym typeface="Arial"/>
              </a:rPr>
              <a:t>sulla programmazione degli orari, sui permessi del personale e sulla pianificazione delle ferie</a:t>
            </a:r>
            <a:r>
              <a:rPr b="0" i="0" lang="en-IE" sz="20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Sovraccarico di comunicazioni e diffusione di informazioni errate:</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Quali difficoltà potrebbero incontrare </a:t>
            </a:r>
            <a:r>
              <a:rPr b="1" i="0" lang="en-IE" sz="2000" u="none" cap="none" strike="noStrike">
                <a:solidFill>
                  <a:srgbClr val="0C4DA2"/>
                </a:solidFill>
                <a:latin typeface="Arial"/>
                <a:ea typeface="Arial"/>
                <a:cs typeface="Arial"/>
                <a:sym typeface="Arial"/>
              </a:rPr>
              <a:t>gli insegnanti, i dirigenti scolastici e il </a:t>
            </a:r>
            <a:r>
              <a:rPr b="1" lang="en-IE" sz="2000">
                <a:solidFill>
                  <a:srgbClr val="0C4DA2"/>
                </a:solidFill>
              </a:rPr>
              <a:t>Ministero </a:t>
            </a:r>
            <a:r>
              <a:rPr b="0" i="0" lang="en-IE" sz="2000" u="none" cap="none" strike="noStrike">
                <a:solidFill>
                  <a:srgbClr val="000000"/>
                </a:solidFill>
                <a:latin typeface="Arial"/>
                <a:ea typeface="Arial"/>
                <a:cs typeface="Arial"/>
                <a:sym typeface="Arial"/>
              </a:rPr>
              <a:t>nel tentativo di </a:t>
            </a:r>
            <a:r>
              <a:rPr b="1" i="0" lang="en-IE" sz="2000" u="none" cap="none" strike="noStrike">
                <a:solidFill>
                  <a:srgbClr val="0C4DA2"/>
                </a:solidFill>
                <a:latin typeface="Arial"/>
                <a:ea typeface="Arial"/>
                <a:cs typeface="Arial"/>
                <a:sym typeface="Arial"/>
              </a:rPr>
              <a:t>correggere le informazioni errate</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una volta che queste sono state ampiamente diffuse su piattaforme come WhatsApp?</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i ritardi o le incongruenze nelle risposte ufficiali potrebbero peggiorare la situazione?</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None/>
            </a:pPr>
            <a:r>
              <a:t/>
            </a:r>
            <a:endParaRPr/>
          </a:p>
        </p:txBody>
      </p:sp>
      <p:sp>
        <p:nvSpPr>
          <p:cNvPr id="322" name="Google Shape;322;g3b2e3955776_1_179"/>
          <p:cNvSpPr txBox="1"/>
          <p:nvPr/>
        </p:nvSpPr>
        <p:spPr>
          <a:xfrm>
            <a:off x="3397457" y="204391"/>
            <a:ext cx="9372600" cy="120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323" name="Google Shape;323;g3b2e3955776_1_179"/>
          <p:cNvSpPr txBox="1"/>
          <p:nvPr/>
        </p:nvSpPr>
        <p:spPr>
          <a:xfrm>
            <a:off x="2136250" y="1751363"/>
            <a:ext cx="133461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IE" sz="4800">
                <a:solidFill>
                  <a:srgbClr val="0C4DA2"/>
                </a:solidFill>
              </a:rPr>
              <a:t>Attività n. 1 Comprendere il problema</a:t>
            </a:r>
            <a:endParaRPr>
              <a:solidFill>
                <a:srgbClr val="0C4DA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0"/>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9" name="Google Shape;329;p10"/>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0" name="Google Shape;330;p10"/>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31" name="Google Shape;331;p10"/>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2" name="Google Shape;332;p10"/>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33" name="Google Shape;333;p10"/>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34" name="Google Shape;334;p10"/>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35" name="Google Shape;335;p10"/>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36" name="Google Shape;336;p10"/>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37" name="Google Shape;337;p10"/>
          <p:cNvSpPr txBox="1"/>
          <p:nvPr/>
        </p:nvSpPr>
        <p:spPr>
          <a:xfrm>
            <a:off x="610992" y="1801591"/>
            <a:ext cx="14797200" cy="3478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Reputazione e relazioni con la comunità:</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questa notizia falsa potrebbe </a:t>
            </a:r>
            <a:r>
              <a:rPr b="1" i="0" lang="en-IE" sz="2000" u="none" cap="none" strike="noStrike">
                <a:solidFill>
                  <a:srgbClr val="0C4DA2"/>
                </a:solidFill>
                <a:latin typeface="Arial"/>
                <a:ea typeface="Arial"/>
                <a:cs typeface="Arial"/>
                <a:sym typeface="Arial"/>
              </a:rPr>
              <a:t>danneggiare la reputazione</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delle scuole o del </a:t>
            </a:r>
            <a:r>
              <a:rPr lang="en-IE" sz="2000"/>
              <a:t>Ministero </a:t>
            </a:r>
            <a:r>
              <a:rPr b="0" i="0" lang="en-IE" sz="2000" u="none" cap="none" strike="noStrike">
                <a:solidFill>
                  <a:srgbClr val="000000"/>
                </a:solidFill>
                <a:latin typeface="Arial"/>
                <a:ea typeface="Arial"/>
                <a:cs typeface="Arial"/>
                <a:sym typeface="Arial"/>
              </a:rPr>
              <a:t>dell'Istruzione?</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a:t>
            </a:r>
            <a:r>
              <a:rPr b="1" i="0" lang="en-IE" sz="2000" cap="none" strike="noStrike">
                <a:solidFill>
                  <a:srgbClr val="0C4DA2"/>
                </a:solidFill>
                <a:latin typeface="Arial"/>
                <a:ea typeface="Arial"/>
                <a:cs typeface="Arial"/>
                <a:sym typeface="Arial"/>
              </a:rPr>
              <a:t>le reazioni dei genitori </a:t>
            </a:r>
            <a:r>
              <a:rPr b="0" i="0" lang="en-IE" sz="2000" cap="none" strike="noStrike">
                <a:solidFill>
                  <a:srgbClr val="0C4DA2"/>
                </a:solidFill>
                <a:latin typeface="Arial"/>
                <a:ea typeface="Arial"/>
                <a:cs typeface="Arial"/>
                <a:sym typeface="Arial"/>
              </a:rPr>
              <a:t>o </a:t>
            </a:r>
            <a:r>
              <a:rPr b="1" i="0" lang="en-IE" sz="2000" cap="none" strike="noStrike">
                <a:solidFill>
                  <a:srgbClr val="0C4DA2"/>
                </a:solidFill>
                <a:latin typeface="Arial"/>
                <a:ea typeface="Arial"/>
                <a:cs typeface="Arial"/>
                <a:sym typeface="Arial"/>
              </a:rPr>
              <a:t>le critiche dell'opinione pubblica</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potrebbero intensificarsi se la notizia non venisse affrontata in modo rapido e chiaro?</a:t>
            </a:r>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1" i="0" lang="en-IE" sz="2000" u="none" cap="none" strike="noStrike">
                <a:solidFill>
                  <a:srgbClr val="000000"/>
                </a:solidFill>
                <a:latin typeface="Arial"/>
                <a:ea typeface="Arial"/>
                <a:cs typeface="Arial"/>
                <a:sym typeface="Arial"/>
              </a:rPr>
              <a:t>Implicazioni in termini di politiche e preparazione:</a:t>
            </a:r>
            <a:endParaRPr b="0" i="0" sz="2000" u="none" cap="none" strike="noStrike">
              <a:solidFill>
                <a:srgbClr val="000000"/>
              </a:solidFill>
              <a:latin typeface="Arial"/>
              <a:ea typeface="Arial"/>
              <a:cs typeface="Arial"/>
              <a:sym typeface="Arial"/>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Cosa rivela questa situazione sulle </a:t>
            </a:r>
            <a:r>
              <a:rPr b="1" i="0" lang="en-IE" sz="2000" u="none" cap="none" strike="noStrike">
                <a:solidFill>
                  <a:srgbClr val="0C4DA2"/>
                </a:solidFill>
                <a:latin typeface="Arial"/>
                <a:ea typeface="Arial"/>
                <a:cs typeface="Arial"/>
                <a:sym typeface="Arial"/>
              </a:rPr>
              <a:t>vulnerabilità degli attuali sistemi di comunicazione</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tra il </a:t>
            </a:r>
            <a:r>
              <a:rPr lang="en-IE" sz="2000"/>
              <a:t>Ministero</a:t>
            </a:r>
            <a:r>
              <a:rPr b="0" i="0" lang="en-IE" sz="2000" u="none" cap="none" strike="noStrike">
                <a:solidFill>
                  <a:srgbClr val="000000"/>
                </a:solidFill>
                <a:latin typeface="Arial"/>
                <a:ea typeface="Arial"/>
                <a:cs typeface="Arial"/>
                <a:sym typeface="Arial"/>
              </a:rPr>
              <a:t>, le scuole e le famiglie?</a:t>
            </a:r>
            <a:endParaRPr/>
          </a:p>
          <a:p>
            <a:pPr indent="-342900" lvl="1" marL="342900" marR="0" rtl="0" algn="l">
              <a:lnSpc>
                <a:spcPct val="100000"/>
              </a:lnSpc>
              <a:spcBef>
                <a:spcPts val="0"/>
              </a:spcBef>
              <a:spcAft>
                <a:spcPts val="0"/>
              </a:spcAft>
              <a:buClr>
                <a:srgbClr val="000000"/>
              </a:buClr>
              <a:buSzPts val="2000"/>
              <a:buFont typeface="Arial"/>
              <a:buChar char="•"/>
            </a:pPr>
            <a:r>
              <a:rPr b="0" i="0" lang="en-IE" sz="2000" u="none" cap="none" strike="noStrike">
                <a:solidFill>
                  <a:srgbClr val="000000"/>
                </a:solidFill>
                <a:latin typeface="Arial"/>
                <a:ea typeface="Arial"/>
                <a:cs typeface="Arial"/>
                <a:sym typeface="Arial"/>
              </a:rPr>
              <a:t>In che modo le scuole e il Dipartimento potrebbero </a:t>
            </a:r>
            <a:r>
              <a:rPr b="1" i="0" lang="en-IE" sz="2000" u="none" cap="none" strike="noStrike">
                <a:solidFill>
                  <a:srgbClr val="0C4DA2"/>
                </a:solidFill>
                <a:latin typeface="Arial"/>
                <a:ea typeface="Arial"/>
                <a:cs typeface="Arial"/>
                <a:sym typeface="Arial"/>
              </a:rPr>
              <a:t>rafforzare le politiche o i protocolli</a:t>
            </a:r>
            <a:r>
              <a:rPr b="1" i="0" lang="en-IE" sz="2000" u="none" cap="none" strike="noStrike">
                <a:solidFill>
                  <a:srgbClr val="FF0000"/>
                </a:solidFill>
                <a:latin typeface="Arial"/>
                <a:ea typeface="Arial"/>
                <a:cs typeface="Arial"/>
                <a:sym typeface="Arial"/>
              </a:rPr>
              <a:t> </a:t>
            </a:r>
            <a:r>
              <a:rPr b="0" i="0" lang="en-IE" sz="2000" u="none" cap="none" strike="noStrike">
                <a:solidFill>
                  <a:srgbClr val="000000"/>
                </a:solidFill>
                <a:latin typeface="Arial"/>
                <a:ea typeface="Arial"/>
                <a:cs typeface="Arial"/>
                <a:sym typeface="Arial"/>
              </a:rPr>
              <a:t>per prevenire o rispondere in modo più efficace a simili casi di disinformazione in futuro</a:t>
            </a:r>
            <a:r>
              <a:rPr b="0" i="0" lang="en-IE" sz="1400" u="none" cap="none" strike="noStrike">
                <a:solidFill>
                  <a:srgbClr val="000000"/>
                </a:solidFill>
                <a:latin typeface="Arial"/>
                <a:ea typeface="Arial"/>
                <a:cs typeface="Arial"/>
                <a:sym typeface="Arial"/>
              </a:rPr>
              <a:t>?</a:t>
            </a:r>
            <a:endParaRPr/>
          </a:p>
        </p:txBody>
      </p:sp>
      <p:sp>
        <p:nvSpPr>
          <p:cNvPr id="338" name="Google Shape;338;p10"/>
          <p:cNvSpPr txBox="1"/>
          <p:nvPr/>
        </p:nvSpPr>
        <p:spPr>
          <a:xfrm>
            <a:off x="3397457" y="204391"/>
            <a:ext cx="9372600" cy="1200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1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4" name="Google Shape;344;p1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5" name="Google Shape;345;p11"/>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46" name="Google Shape;346;p11"/>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7" name="Google Shape;347;p11"/>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48" name="Google Shape;348;p11"/>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49" name="Google Shape;349;p11"/>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50" name="Google Shape;350;p11"/>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51" name="Google Shape;351;p11"/>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52" name="Google Shape;352;p11"/>
          <p:cNvSpPr txBox="1"/>
          <p:nvPr/>
        </p:nvSpPr>
        <p:spPr>
          <a:xfrm>
            <a:off x="1697327" y="2615400"/>
            <a:ext cx="14067900" cy="64782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Fermati: leggi oltre il titolo.</a:t>
            </a:r>
            <a:endParaRPr/>
          </a:p>
          <a:p>
            <a:pPr indent="0" lvl="0" marL="0" marR="0" rtl="0" algn="l">
              <a:lnSpc>
                <a:spcPct val="115000"/>
              </a:lnSpc>
              <a:spcBef>
                <a:spcPts val="80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I titoli sono pensati per attirare l'attenzione, ma un titolo non può raccontare tutta la storia, così come un breve post sui social media. Se sembra incredibile, probabilmente lo è.</a:t>
            </a:r>
            <a:endParaRPr/>
          </a:p>
          <a:p>
            <a:pPr indent="0" lvl="0" marL="0" marR="0" rtl="0" algn="l">
              <a:lnSpc>
                <a:spcPct val="115000"/>
              </a:lnSpc>
              <a:spcBef>
                <a:spcPts val="800"/>
              </a:spcBef>
              <a:spcAft>
                <a:spcPts val="0"/>
              </a:spcAft>
              <a:buClr>
                <a:srgbClr val="000000"/>
              </a:buClr>
              <a:buSzPts val="2800"/>
              <a:buFont typeface="Arial"/>
              <a:buNone/>
            </a:pPr>
            <a:r>
              <a:rPr b="1" i="0" lang="en-IE" sz="2800" u="none" cap="none" strike="noStrike">
                <a:solidFill>
                  <a:srgbClr val="000000"/>
                </a:solidFill>
                <a:latin typeface="Arial"/>
                <a:ea typeface="Arial"/>
                <a:cs typeface="Arial"/>
                <a:sym typeface="Arial"/>
              </a:rPr>
              <a:t>Riflettete: chiedetevi qual è lo scopo dell'informazione. </a:t>
            </a:r>
            <a:r>
              <a:rPr b="0" i="0" lang="en-IE" sz="2800" u="none" cap="none" strike="noStrike">
                <a:solidFill>
                  <a:srgbClr val="000000"/>
                </a:solidFill>
                <a:latin typeface="Arial"/>
                <a:ea typeface="Arial"/>
                <a:cs typeface="Arial"/>
                <a:sym typeface="Arial"/>
              </a:rPr>
              <a:t>Le informazioni vengono create per:</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dirci qualcosa (notizie)</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intrattenerci (satira, fumetti, video divertenti)</a:t>
            </a:r>
            <a:endParaRPr/>
          </a:p>
          <a:p>
            <a:pPr indent="-342900" lvl="0" marL="342900" marR="0" rtl="0" algn="l">
              <a:lnSpc>
                <a:spcPct val="115000"/>
              </a:lnSpc>
              <a:spcBef>
                <a:spcPts val="800"/>
              </a:spcBef>
              <a:spcAft>
                <a:spcPts val="0"/>
              </a:spcAft>
              <a:buClr>
                <a:srgbClr val="000000"/>
              </a:buClr>
              <a:buSzPts val="1000"/>
              <a:buFont typeface="Noto Sans Symbols"/>
              <a:buChar char="∙"/>
            </a:pPr>
            <a:r>
              <a:rPr b="0" i="0" lang="en-IE" sz="2800" u="none" cap="none" strike="noStrike">
                <a:solidFill>
                  <a:srgbClr val="000000"/>
                </a:solidFill>
                <a:latin typeface="Arial"/>
                <a:ea typeface="Arial"/>
                <a:cs typeface="Arial"/>
                <a:sym typeface="Arial"/>
              </a:rPr>
              <a:t>persuaderci (pubblicità)</a:t>
            </a:r>
            <a:endParaRPr/>
          </a:p>
          <a:p>
            <a:pPr indent="0" lvl="0" marL="0" marR="0" rtl="0" algn="l">
              <a:lnSpc>
                <a:spcPct val="115000"/>
              </a:lnSpc>
              <a:spcBef>
                <a:spcPts val="80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Osserva lo stile, il tono e la fonte delle informazioni per aiutarti a giudicare quanto siano affidabili o accurate.</a:t>
            </a:r>
            <a:endParaRPr/>
          </a:p>
          <a:p>
            <a:pPr indent="0" lvl="0" marL="0" marR="0" rtl="0" algn="l">
              <a:lnSpc>
                <a:spcPct val="115000"/>
              </a:lnSpc>
              <a:spcBef>
                <a:spcPts val="800"/>
              </a:spcBef>
              <a:spcAft>
                <a:spcPts val="0"/>
              </a:spcAft>
              <a:buNone/>
            </a:pPr>
            <a:r>
              <a:t/>
            </a:r>
            <a:endParaRPr>
              <a:highlight>
                <a:srgbClr val="FFFF00"/>
              </a:highlight>
            </a:endParaRPr>
          </a:p>
        </p:txBody>
      </p:sp>
      <p:sp>
        <p:nvSpPr>
          <p:cNvPr id="353" name="Google Shape;353;p11"/>
          <p:cNvSpPr txBox="1"/>
          <p:nvPr/>
        </p:nvSpPr>
        <p:spPr>
          <a:xfrm>
            <a:off x="4572004" y="1434913"/>
            <a:ext cx="10416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IE" sz="6000" u="none" cap="none" strike="noStrike">
                <a:solidFill>
                  <a:srgbClr val="0C4DA2"/>
                </a:solidFill>
                <a:latin typeface="Arial"/>
                <a:ea typeface="Arial"/>
                <a:cs typeface="Arial"/>
                <a:sym typeface="Arial"/>
              </a:rPr>
              <a:t>Alcuni consigli utili</a:t>
            </a:r>
            <a:endParaRPr b="0" i="1" sz="6000" u="none" cap="none" strike="noStrike">
              <a:solidFill>
                <a:srgbClr val="0C4DA2"/>
              </a:solidFill>
              <a:latin typeface="Arial"/>
              <a:ea typeface="Arial"/>
              <a:cs typeface="Arial"/>
              <a:sym typeface="Arial"/>
            </a:endParaRPr>
          </a:p>
        </p:txBody>
      </p:sp>
      <p:sp>
        <p:nvSpPr>
          <p:cNvPr id="354" name="Google Shape;354;p11"/>
          <p:cNvSpPr txBox="1"/>
          <p:nvPr/>
        </p:nvSpPr>
        <p:spPr>
          <a:xfrm>
            <a:off x="3397450" y="0"/>
            <a:ext cx="122034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b2e3955776_1_226"/>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0" name="Google Shape;360;g3b2e3955776_1_226"/>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1" name="Google Shape;361;g3b2e3955776_1_226"/>
          <p:cNvSpPr txBox="1"/>
          <p:nvPr/>
        </p:nvSpPr>
        <p:spPr>
          <a:xfrm>
            <a:off x="10319432" y="9393995"/>
            <a:ext cx="7174500" cy="81330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62" name="Google Shape;362;g3b2e3955776_1_226"/>
          <p:cNvSpPr/>
          <p:nvPr/>
        </p:nvSpPr>
        <p:spPr>
          <a:xfrm>
            <a:off x="15408149" y="-332978"/>
            <a:ext cx="4169623"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63" name="Google Shape;363;g3b2e3955776_1_226"/>
          <p:cNvSpPr txBox="1"/>
          <p:nvPr/>
        </p:nvSpPr>
        <p:spPr>
          <a:xfrm>
            <a:off x="1533102" y="3021116"/>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64" name="Google Shape;364;g3b2e3955776_1_226"/>
          <p:cNvSpPr txBox="1"/>
          <p:nvPr/>
        </p:nvSpPr>
        <p:spPr>
          <a:xfrm>
            <a:off x="10459659" y="2337590"/>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65" name="Google Shape;365;g3b2e3955776_1_226"/>
          <p:cNvSpPr txBox="1"/>
          <p:nvPr/>
        </p:nvSpPr>
        <p:spPr>
          <a:xfrm>
            <a:off x="10459659" y="5196561"/>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366" name="Google Shape;366;g3b2e3955776_1_226"/>
          <p:cNvSpPr txBox="1"/>
          <p:nvPr/>
        </p:nvSpPr>
        <p:spPr>
          <a:xfrm>
            <a:off x="12192995" y="2110923"/>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67" name="Google Shape;367;g3b2e3955776_1_226"/>
          <p:cNvSpPr txBox="1"/>
          <p:nvPr/>
        </p:nvSpPr>
        <p:spPr>
          <a:xfrm>
            <a:off x="10459659" y="7923758"/>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68" name="Google Shape;368;g3b2e3955776_1_226"/>
          <p:cNvSpPr txBox="1"/>
          <p:nvPr/>
        </p:nvSpPr>
        <p:spPr>
          <a:xfrm>
            <a:off x="1763027" y="3755800"/>
            <a:ext cx="14067900" cy="33093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800"/>
              </a:spcBef>
              <a:spcAft>
                <a:spcPts val="0"/>
              </a:spcAft>
              <a:buClr>
                <a:schemeClr val="dk1"/>
              </a:buClr>
              <a:buSzPts val="2800"/>
              <a:buFont typeface="Arial"/>
              <a:buNone/>
            </a:pPr>
            <a:r>
              <a:rPr b="1" lang="en-IE" sz="2800">
                <a:solidFill>
                  <a:schemeClr val="dk1"/>
                </a:solidFill>
              </a:rPr>
              <a:t>Verifica: controlla se l'informazione è riportata anche altrove</a:t>
            </a:r>
            <a:endParaRPr sz="2800">
              <a:solidFill>
                <a:schemeClr val="dk1"/>
              </a:solidFill>
            </a:endParaRPr>
          </a:p>
          <a:p>
            <a:pPr indent="0" lvl="0" marL="0" rtl="0" algn="l">
              <a:lnSpc>
                <a:spcPct val="115000"/>
              </a:lnSpc>
              <a:spcBef>
                <a:spcPts val="800"/>
              </a:spcBef>
              <a:spcAft>
                <a:spcPts val="0"/>
              </a:spcAft>
              <a:buClr>
                <a:schemeClr val="dk1"/>
              </a:buClr>
              <a:buSzPts val="2800"/>
              <a:buFont typeface="Arial"/>
              <a:buNone/>
            </a:pPr>
            <a:r>
              <a:rPr lang="en-IE" sz="2800">
                <a:solidFill>
                  <a:schemeClr val="dk1"/>
                </a:solidFill>
              </a:rPr>
              <a:t>Se non riesci a trovare le stesse informazioni altrove, potrebbe essere perché sono inaccurate, inaffidabili o non aggiornate. Ciò è particolarmente vero se le informazioni sembrano essere di grande attualità o interesse giornalistico.</a:t>
            </a:r>
            <a:endParaRPr>
              <a:solidFill>
                <a:schemeClr val="dk1"/>
              </a:solidFill>
            </a:endParaRPr>
          </a:p>
          <a:p>
            <a:pPr indent="0" lvl="0" marL="0" marR="0" rtl="0" algn="l">
              <a:lnSpc>
                <a:spcPct val="115000"/>
              </a:lnSpc>
              <a:spcBef>
                <a:spcPts val="800"/>
              </a:spcBef>
              <a:spcAft>
                <a:spcPts val="0"/>
              </a:spcAft>
              <a:buClr>
                <a:srgbClr val="000000"/>
              </a:buClr>
              <a:buSzPts val="2800"/>
              <a:buFont typeface="Arial"/>
              <a:buNone/>
            </a:pPr>
            <a:r>
              <a:t/>
            </a:r>
            <a:endParaRPr b="1" sz="2800"/>
          </a:p>
          <a:p>
            <a:pPr indent="0" lvl="0" marL="0" marR="0" rtl="0" algn="l">
              <a:lnSpc>
                <a:spcPct val="115000"/>
              </a:lnSpc>
              <a:spcBef>
                <a:spcPts val="800"/>
              </a:spcBef>
              <a:spcAft>
                <a:spcPts val="0"/>
              </a:spcAft>
              <a:buNone/>
            </a:pPr>
            <a:r>
              <a:rPr b="0" i="0" lang="en-IE" sz="2800" u="none" cap="none" strike="noStrike">
                <a:solidFill>
                  <a:srgbClr val="000000"/>
                </a:solidFill>
                <a:highlight>
                  <a:srgbClr val="FFFF00"/>
                </a:highlight>
                <a:latin typeface="Arial"/>
                <a:ea typeface="Arial"/>
                <a:cs typeface="Arial"/>
                <a:sym typeface="Arial"/>
              </a:rPr>
              <a:t>Visita il sito</a:t>
            </a:r>
            <a:r>
              <a:rPr b="0" i="0" lang="en-IE" sz="2800" u="sng" cap="none" strike="noStrike">
                <a:solidFill>
                  <a:srgbClr val="467886"/>
                </a:solidFill>
                <a:highlight>
                  <a:srgbClr val="FFFF00"/>
                </a:highlight>
                <a:latin typeface="Arial"/>
                <a:ea typeface="Arial"/>
                <a:cs typeface="Arial"/>
                <a:sym typeface="Arial"/>
                <a:hlinkClick r:id="rId6">
                  <a:extLst>
                    <a:ext uri="{A12FA001-AC4F-418D-AE19-62706E023703}">
                      <ahyp:hlinkClr val="tx"/>
                    </a:ext>
                  </a:extLst>
                </a:hlinkClick>
              </a:rPr>
              <a:t> www.BeMediaSmart.ie </a:t>
            </a:r>
            <a:r>
              <a:rPr b="0" i="0" lang="en-IE" sz="2800" u="none" cap="none" strike="noStrike">
                <a:solidFill>
                  <a:srgbClr val="000000"/>
                </a:solidFill>
                <a:highlight>
                  <a:srgbClr val="FFFF00"/>
                </a:highlight>
                <a:latin typeface="Arial"/>
                <a:ea typeface="Arial"/>
                <a:cs typeface="Arial"/>
                <a:sym typeface="Arial"/>
              </a:rPr>
              <a:t>per ulteriori indicazioni e informazioni.</a:t>
            </a:r>
            <a:endParaRPr>
              <a:highlight>
                <a:srgbClr val="FFFF00"/>
              </a:highlight>
            </a:endParaRPr>
          </a:p>
        </p:txBody>
      </p:sp>
      <p:sp>
        <p:nvSpPr>
          <p:cNvPr id="369" name="Google Shape;369;g3b2e3955776_1_226"/>
          <p:cNvSpPr txBox="1"/>
          <p:nvPr/>
        </p:nvSpPr>
        <p:spPr>
          <a:xfrm>
            <a:off x="4572004" y="1434913"/>
            <a:ext cx="10416000" cy="1015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IE" sz="6000" u="none" cap="none" strike="noStrike">
                <a:solidFill>
                  <a:srgbClr val="0C4DA2"/>
                </a:solidFill>
                <a:latin typeface="Arial"/>
                <a:ea typeface="Arial"/>
                <a:cs typeface="Arial"/>
                <a:sym typeface="Arial"/>
              </a:rPr>
              <a:t>Alcuni consigli utili</a:t>
            </a:r>
            <a:endParaRPr b="0" i="1" sz="6000" u="none" cap="none" strike="noStrike">
              <a:solidFill>
                <a:srgbClr val="0C4DA2"/>
              </a:solidFill>
              <a:latin typeface="Arial"/>
              <a:ea typeface="Arial"/>
              <a:cs typeface="Arial"/>
              <a:sym typeface="Arial"/>
            </a:endParaRPr>
          </a:p>
        </p:txBody>
      </p:sp>
      <p:sp>
        <p:nvSpPr>
          <p:cNvPr id="370" name="Google Shape;370;g3b2e3955776_1_226"/>
          <p:cNvSpPr txBox="1"/>
          <p:nvPr/>
        </p:nvSpPr>
        <p:spPr>
          <a:xfrm>
            <a:off x="3397450" y="0"/>
            <a:ext cx="122034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12"/>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12"/>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7" name="Google Shape;377;p12"/>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378" name="Google Shape;378;p12"/>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379" name="Google Shape;379;p12"/>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380" name="Google Shape;380;p12"/>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381" name="Google Shape;381;p12"/>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382" name="Google Shape;382;p12"/>
          <p:cNvSpPr txBox="1"/>
          <p:nvPr/>
        </p:nvSpPr>
        <p:spPr>
          <a:xfrm>
            <a:off x="3769078" y="356975"/>
            <a:ext cx="13485300" cy="230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7200" u="none" cap="none" strike="noStrike">
                <a:solidFill>
                  <a:srgbClr val="0C4DA2"/>
                </a:solidFill>
                <a:latin typeface="Bricolage Grotesque"/>
                <a:ea typeface="Bricolage Grotesque"/>
                <a:cs typeface="Bricolage Grotesque"/>
                <a:sym typeface="Bricolage Grotesque"/>
              </a:rPr>
              <a:t>Esempio di risoluzione dei problemi in azione</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383" name="Google Shape;383;p12"/>
          <p:cNvSpPr txBox="1"/>
          <p:nvPr/>
        </p:nvSpPr>
        <p:spPr>
          <a:xfrm>
            <a:off x="84739" y="2337609"/>
            <a:ext cx="6199200" cy="1816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chemeClr val="dk1"/>
                </a:solidFill>
                <a:latin typeface="Arial"/>
                <a:ea typeface="Arial"/>
                <a:cs typeface="Arial"/>
                <a:sym typeface="Arial"/>
              </a:rPr>
              <a:t>Problema</a:t>
            </a:r>
            <a:endParaRPr/>
          </a:p>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rgbClr val="0C4DA2"/>
                </a:solidFill>
                <a:latin typeface="Arial"/>
                <a:ea typeface="Arial"/>
                <a:cs typeface="Arial"/>
                <a:sym typeface="Arial"/>
              </a:rPr>
              <a:t>2009: Calo significativo dei risultati irlandesi PISA </a:t>
            </a:r>
            <a:r>
              <a:rPr i="1" lang="en-IE" sz="2800">
                <a:solidFill>
                  <a:srgbClr val="0C4DA2"/>
                </a:solidFill>
              </a:rPr>
              <a:t>per alfabetizzazione numerica e alfabetica </a:t>
            </a:r>
            <a:r>
              <a:rPr b="0" i="1" lang="en-IE" sz="2800" u="none" cap="none" strike="noStrike">
                <a:solidFill>
                  <a:srgbClr val="0C4DA2"/>
                </a:solidFill>
                <a:latin typeface="Arial"/>
                <a:ea typeface="Arial"/>
                <a:cs typeface="Arial"/>
                <a:sym typeface="Arial"/>
              </a:rPr>
              <a:t> in I</a:t>
            </a:r>
            <a:r>
              <a:rPr i="1" lang="en-IE" sz="2800">
                <a:solidFill>
                  <a:srgbClr val="0C4DA2"/>
                </a:solidFill>
              </a:rPr>
              <a:t>r</a:t>
            </a:r>
            <a:r>
              <a:rPr b="0" i="1" lang="en-IE" sz="2800" u="none" cap="none" strike="noStrike">
                <a:solidFill>
                  <a:srgbClr val="0C4DA2"/>
                </a:solidFill>
                <a:latin typeface="Arial"/>
                <a:ea typeface="Arial"/>
                <a:cs typeface="Arial"/>
                <a:sym typeface="Arial"/>
              </a:rPr>
              <a:t>land</a:t>
            </a:r>
            <a:r>
              <a:rPr i="1" lang="en-IE" sz="2800">
                <a:solidFill>
                  <a:srgbClr val="0C4DA2"/>
                </a:solidFill>
              </a:rPr>
              <a:t>a</a:t>
            </a:r>
            <a:endParaRPr b="0" i="1" sz="3600" u="none" cap="none" strike="noStrike">
              <a:solidFill>
                <a:srgbClr val="0C4DA2"/>
              </a:solidFill>
              <a:latin typeface="Arial"/>
              <a:ea typeface="Arial"/>
              <a:cs typeface="Arial"/>
              <a:sym typeface="Arial"/>
            </a:endParaRPr>
          </a:p>
        </p:txBody>
      </p:sp>
      <p:sp>
        <p:nvSpPr>
          <p:cNvPr id="384" name="Google Shape;384;p12"/>
          <p:cNvSpPr txBox="1"/>
          <p:nvPr/>
        </p:nvSpPr>
        <p:spPr>
          <a:xfrm>
            <a:off x="7206493" y="1622590"/>
            <a:ext cx="7279106" cy="914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85" name="Google Shape;385;p12"/>
          <p:cNvSpPr txBox="1"/>
          <p:nvPr/>
        </p:nvSpPr>
        <p:spPr>
          <a:xfrm>
            <a:off x="1056389" y="4626974"/>
            <a:ext cx="5573100" cy="224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Analisi del problema</a:t>
            </a:r>
            <a:endParaRPr/>
          </a:p>
          <a:p>
            <a:pPr indent="0" lvl="0" marL="0" marR="0" rtl="0" algn="l">
              <a:lnSpc>
                <a:spcPct val="100000"/>
              </a:lnSpc>
              <a:spcBef>
                <a:spcPts val="0"/>
              </a:spcBef>
              <a:spcAft>
                <a:spcPts val="0"/>
              </a:spcAft>
              <a:buNone/>
            </a:pPr>
            <a:r>
              <a:rPr b="0" i="0" lang="en-IE" sz="2800" u="none" cap="none" strike="noStrike">
                <a:solidFill>
                  <a:srgbClr val="0C4DA2"/>
                </a:solidFill>
                <a:latin typeface="Arial"/>
                <a:ea typeface="Arial"/>
                <a:cs typeface="Arial"/>
                <a:sym typeface="Arial"/>
              </a:rPr>
              <a:t>Approfondimento delle cause del problema da parte dell'Ispettorato del Ministero dell'Istruzione irlandese</a:t>
            </a:r>
            <a:endParaRPr b="0" i="0" sz="1800" u="none" cap="none" strike="noStrike">
              <a:solidFill>
                <a:srgbClr val="0C4DA2"/>
              </a:solidFill>
              <a:latin typeface="Arial"/>
              <a:ea typeface="Arial"/>
              <a:cs typeface="Arial"/>
              <a:sym typeface="Arial"/>
            </a:endParaRPr>
          </a:p>
        </p:txBody>
      </p:sp>
      <p:sp>
        <p:nvSpPr>
          <p:cNvPr id="386" name="Google Shape;386;p12"/>
          <p:cNvSpPr txBox="1"/>
          <p:nvPr/>
        </p:nvSpPr>
        <p:spPr>
          <a:xfrm>
            <a:off x="2948258" y="7347434"/>
            <a:ext cx="6630000" cy="2678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800" u="none" cap="none" strike="noStrike">
                <a:solidFill>
                  <a:srgbClr val="000000"/>
                </a:solidFill>
                <a:latin typeface="Arial"/>
                <a:ea typeface="Arial"/>
                <a:cs typeface="Arial"/>
                <a:sym typeface="Arial"/>
              </a:rPr>
              <a:t>Possibili soluzioni</a:t>
            </a:r>
            <a:endParaRPr/>
          </a:p>
          <a:p>
            <a:pPr indent="-571500" lvl="0" marL="571500" marR="0" rtl="0" algn="l">
              <a:lnSpc>
                <a:spcPct val="100000"/>
              </a:lnSpc>
              <a:spcBef>
                <a:spcPts val="0"/>
              </a:spcBef>
              <a:spcAft>
                <a:spcPts val="0"/>
              </a:spcAft>
              <a:buClr>
                <a:srgbClr val="0C4DA2"/>
              </a:buClr>
              <a:buSzPts val="2800"/>
              <a:buFont typeface="Arial"/>
              <a:buChar char="•"/>
            </a:pPr>
            <a:r>
              <a:rPr b="0" i="0" lang="en-IE" sz="2800" u="none" cap="none" strike="noStrike">
                <a:solidFill>
                  <a:srgbClr val="0C4DA2"/>
                </a:solidFill>
                <a:latin typeface="Arial"/>
                <a:ea typeface="Arial"/>
                <a:cs typeface="Arial"/>
                <a:sym typeface="Arial"/>
              </a:rPr>
              <a:t>Miglioramento dell'alfabetizzazione </a:t>
            </a:r>
            <a:r>
              <a:rPr lang="en-IE" sz="2800">
                <a:solidFill>
                  <a:srgbClr val="0C4DA2"/>
                </a:solidFill>
              </a:rPr>
              <a:t>alfabetica e numerica</a:t>
            </a:r>
            <a:endParaRPr>
              <a:solidFill>
                <a:srgbClr val="0C4DA2"/>
              </a:solidFill>
            </a:endParaRPr>
          </a:p>
          <a:p>
            <a:pPr indent="-406400" lvl="1" marL="914400" marR="0" rtl="0" algn="l">
              <a:lnSpc>
                <a:spcPct val="100000"/>
              </a:lnSpc>
              <a:spcBef>
                <a:spcPts val="0"/>
              </a:spcBef>
              <a:spcAft>
                <a:spcPts val="0"/>
              </a:spcAft>
              <a:buClr>
                <a:srgbClr val="0C4DA2"/>
              </a:buClr>
              <a:buSzPts val="2800"/>
              <a:buFont typeface="Arial"/>
              <a:buChar char="○"/>
            </a:pPr>
            <a:r>
              <a:rPr b="0" i="0" lang="en-IE" sz="2800" u="none" cap="none" strike="noStrike">
                <a:solidFill>
                  <a:srgbClr val="0C4DA2"/>
                </a:solidFill>
                <a:latin typeface="Arial"/>
                <a:ea typeface="Arial"/>
                <a:cs typeface="Arial"/>
                <a:sym typeface="Arial"/>
              </a:rPr>
              <a:t>A livello nazionale </a:t>
            </a:r>
            <a:endParaRPr>
              <a:solidFill>
                <a:srgbClr val="0C4DA2"/>
              </a:solidFill>
            </a:endParaRPr>
          </a:p>
          <a:p>
            <a:pPr indent="-406400" lvl="1" marL="914400" marR="0" rtl="0" algn="l">
              <a:lnSpc>
                <a:spcPct val="100000"/>
              </a:lnSpc>
              <a:spcBef>
                <a:spcPts val="0"/>
              </a:spcBef>
              <a:spcAft>
                <a:spcPts val="0"/>
              </a:spcAft>
              <a:buClr>
                <a:srgbClr val="0C4DA2"/>
              </a:buClr>
              <a:buSzPts val="2800"/>
              <a:buFont typeface="Arial"/>
              <a:buChar char="○"/>
            </a:pPr>
            <a:r>
              <a:rPr b="0" i="0" lang="en-IE" sz="2800" u="none" cap="none" strike="noStrike">
                <a:solidFill>
                  <a:srgbClr val="0C4DA2"/>
                </a:solidFill>
                <a:latin typeface="Arial"/>
                <a:ea typeface="Arial"/>
                <a:cs typeface="Arial"/>
                <a:sym typeface="Arial"/>
              </a:rPr>
              <a:t>A livello scolastico</a:t>
            </a:r>
            <a:endParaRPr>
              <a:solidFill>
                <a:srgbClr val="0C4DA2"/>
              </a:solidFill>
            </a:endParaRPr>
          </a:p>
          <a:p>
            <a:pPr indent="-406400" lvl="1" marL="914400" marR="0" rtl="0" algn="l">
              <a:lnSpc>
                <a:spcPct val="100000"/>
              </a:lnSpc>
              <a:spcBef>
                <a:spcPts val="0"/>
              </a:spcBef>
              <a:spcAft>
                <a:spcPts val="0"/>
              </a:spcAft>
              <a:buClr>
                <a:srgbClr val="0C4DA2"/>
              </a:buClr>
              <a:buSzPts val="2800"/>
              <a:buFont typeface="Arial"/>
              <a:buChar char="○"/>
            </a:pPr>
            <a:r>
              <a:rPr b="0" i="0" lang="en-IE" sz="2800" u="none" cap="none" strike="noStrike">
                <a:solidFill>
                  <a:srgbClr val="0C4DA2"/>
                </a:solidFill>
                <a:latin typeface="Arial"/>
                <a:ea typeface="Arial"/>
                <a:cs typeface="Arial"/>
                <a:sym typeface="Arial"/>
              </a:rPr>
              <a:t>A livello di classe</a:t>
            </a:r>
            <a:endParaRPr>
              <a:solidFill>
                <a:srgbClr val="0C4DA2"/>
              </a:solidFill>
            </a:endParaRPr>
          </a:p>
        </p:txBody>
      </p:sp>
      <p:sp>
        <p:nvSpPr>
          <p:cNvPr id="387" name="Google Shape;387;p12"/>
          <p:cNvSpPr txBox="1"/>
          <p:nvPr/>
        </p:nvSpPr>
        <p:spPr>
          <a:xfrm>
            <a:off x="6764575" y="2472325"/>
            <a:ext cx="11523300" cy="3601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200" u="none" cap="none" strike="noStrike">
                <a:solidFill>
                  <a:srgbClr val="0C4DA2"/>
                </a:solidFill>
                <a:latin typeface="Arial"/>
                <a:ea typeface="Arial"/>
                <a:cs typeface="Arial"/>
                <a:sym typeface="Arial"/>
              </a:rPr>
              <a:t>Attuazione delle soluzioni</a:t>
            </a:r>
            <a:endParaRPr>
              <a:solidFill>
                <a:srgbClr val="0C4DA2"/>
              </a:solidFill>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Iniziativa nazionale promossa dal </a:t>
            </a:r>
            <a:r>
              <a:rPr i="1" lang="en-IE" sz="2800">
                <a:solidFill>
                  <a:schemeClr val="dk1"/>
                </a:solidFill>
              </a:rPr>
              <a:t>Ministero </a:t>
            </a:r>
            <a:r>
              <a:rPr b="0" i="1" lang="en-IE" sz="2800" u="none" cap="none" strike="noStrike">
                <a:solidFill>
                  <a:schemeClr val="dk1"/>
                </a:solidFill>
                <a:latin typeface="Arial"/>
                <a:ea typeface="Arial"/>
                <a:cs typeface="Arial"/>
                <a:sym typeface="Arial"/>
              </a:rPr>
              <a:t>dell'Istruzione irlandese</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Pianificazione scolastica complessiva che includa l'alfabetizzazione </a:t>
            </a:r>
            <a:r>
              <a:rPr i="1" lang="en-IE" sz="2800">
                <a:solidFill>
                  <a:schemeClr val="dk1"/>
                </a:solidFill>
              </a:rPr>
              <a:t>numerica</a:t>
            </a:r>
            <a:r>
              <a:rPr i="1" lang="en-IE" sz="2800">
                <a:solidFill>
                  <a:schemeClr val="dk1"/>
                </a:solidFill>
              </a:rPr>
              <a:t> e alfabetica</a:t>
            </a:r>
            <a:r>
              <a:rPr b="0" i="1" lang="en-IE" sz="2800" u="none" cap="none" strike="noStrike">
                <a:solidFill>
                  <a:schemeClr val="dk1"/>
                </a:solidFill>
                <a:latin typeface="Arial"/>
                <a:ea typeface="Arial"/>
                <a:cs typeface="Arial"/>
                <a:sym typeface="Arial"/>
              </a:rPr>
              <a:t> di base come priorità</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chemeClr val="dk1"/>
                </a:solidFill>
                <a:latin typeface="Arial"/>
                <a:ea typeface="Arial"/>
                <a:cs typeface="Arial"/>
                <a:sym typeface="Arial"/>
              </a:rPr>
              <a:t>L'alfabetizzazione </a:t>
            </a:r>
            <a:r>
              <a:rPr i="1" lang="en-IE" sz="2800">
                <a:solidFill>
                  <a:schemeClr val="dk1"/>
                </a:solidFill>
              </a:rPr>
              <a:t>numerica e alfabetica</a:t>
            </a:r>
            <a:r>
              <a:rPr b="0" i="1" lang="en-IE" sz="2800" u="none" cap="none" strike="noStrike">
                <a:solidFill>
                  <a:schemeClr val="dk1"/>
                </a:solidFill>
                <a:latin typeface="Arial"/>
                <a:ea typeface="Arial"/>
                <a:cs typeface="Arial"/>
                <a:sym typeface="Arial"/>
              </a:rPr>
              <a:t> di base devono essere parte integrante di ogni programma di lavoro.</a:t>
            </a:r>
            <a:endParaRPr/>
          </a:p>
          <a:p>
            <a:pPr indent="-571500" lvl="0" marL="571500" marR="0" rtl="0" algn="l">
              <a:lnSpc>
                <a:spcPct val="100000"/>
              </a:lnSpc>
              <a:spcBef>
                <a:spcPts val="0"/>
              </a:spcBef>
              <a:spcAft>
                <a:spcPts val="0"/>
              </a:spcAft>
              <a:buClr>
                <a:srgbClr val="000000"/>
              </a:buClr>
              <a:buSzPts val="2800"/>
              <a:buFont typeface="Arial"/>
              <a:buChar char="•"/>
            </a:pPr>
            <a:r>
              <a:rPr i="1" lang="en-IE" sz="2800">
                <a:solidFill>
                  <a:schemeClr val="dk1"/>
                </a:solidFill>
              </a:rPr>
              <a:t>L'alfabetizzazione numerica e alfabetica </a:t>
            </a:r>
            <a:r>
              <a:rPr b="0" i="1" lang="en-IE" sz="2800" u="none" cap="none" strike="noStrike">
                <a:solidFill>
                  <a:schemeClr val="dk1"/>
                </a:solidFill>
                <a:latin typeface="Arial"/>
                <a:ea typeface="Arial"/>
                <a:cs typeface="Arial"/>
                <a:sym typeface="Arial"/>
              </a:rPr>
              <a:t>di base devono essere parte integrante del programma didattico di ogni insegnante.</a:t>
            </a:r>
            <a:endParaRPr/>
          </a:p>
        </p:txBody>
      </p:sp>
      <p:sp>
        <p:nvSpPr>
          <p:cNvPr id="388" name="Google Shape;388;p12"/>
          <p:cNvSpPr txBox="1"/>
          <p:nvPr/>
        </p:nvSpPr>
        <p:spPr>
          <a:xfrm>
            <a:off x="8879700" y="6148713"/>
            <a:ext cx="9408300" cy="317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C4DA2"/>
                </a:solidFill>
                <a:latin typeface="Arial"/>
                <a:ea typeface="Arial"/>
                <a:cs typeface="Arial"/>
                <a:sym typeface="Arial"/>
              </a:rPr>
              <a:t>Valutazione </a:t>
            </a:r>
            <a:r>
              <a:rPr b="0" i="0" lang="en-IE" sz="3200" u="none" cap="none" strike="noStrike">
                <a:solidFill>
                  <a:srgbClr val="0C4DA2"/>
                </a:solidFill>
                <a:latin typeface="Arial"/>
                <a:ea typeface="Arial"/>
                <a:cs typeface="Arial"/>
                <a:sym typeface="Arial"/>
              </a:rPr>
              <a:t>delle soluzioni</a:t>
            </a:r>
            <a:endParaRPr>
              <a:solidFill>
                <a:srgbClr val="0C4DA2"/>
              </a:solidFill>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rgbClr val="000000"/>
                </a:solidFill>
                <a:latin typeface="Arial"/>
                <a:ea typeface="Arial"/>
                <a:cs typeface="Arial"/>
                <a:sym typeface="Arial"/>
              </a:rPr>
              <a:t>Nel 2012 la matematica e l'alfabetizzazione degli studenti irlandesi sono migliorate e nel 2022 gli studenti irlandesi sono i migliori nella lettura</a:t>
            </a:r>
            <a:endParaRPr/>
          </a:p>
          <a:p>
            <a:pPr indent="-571500" lvl="0" marL="571500" marR="0" rtl="0" algn="l">
              <a:lnSpc>
                <a:spcPct val="100000"/>
              </a:lnSpc>
              <a:spcBef>
                <a:spcPts val="0"/>
              </a:spcBef>
              <a:spcAft>
                <a:spcPts val="0"/>
              </a:spcAft>
              <a:buClr>
                <a:srgbClr val="000000"/>
              </a:buClr>
              <a:buSzPts val="2800"/>
              <a:buFont typeface="Arial"/>
              <a:buChar char="•"/>
            </a:pPr>
            <a:r>
              <a:rPr b="0" i="1" lang="en-IE" sz="2800" u="none" cap="none" strike="noStrike">
                <a:solidFill>
                  <a:srgbClr val="000000"/>
                </a:solidFill>
                <a:latin typeface="Arial"/>
                <a:ea typeface="Arial"/>
                <a:cs typeface="Arial"/>
                <a:sym typeface="Arial"/>
              </a:rPr>
              <a:t>L'alfabetizzazione </a:t>
            </a:r>
            <a:r>
              <a:rPr i="1" lang="en-IE" sz="2800"/>
              <a:t>numerica e alfabetica</a:t>
            </a:r>
            <a:r>
              <a:rPr b="0" i="1" lang="en-IE" sz="2800" u="none" cap="none" strike="noStrike">
                <a:solidFill>
                  <a:srgbClr val="000000"/>
                </a:solidFill>
                <a:latin typeface="Arial"/>
                <a:ea typeface="Arial"/>
                <a:cs typeface="Arial"/>
                <a:sym typeface="Arial"/>
              </a:rPr>
              <a:t> sono diventate parte integrante della pianificazione delle lezioni di ogni insegnante.</a:t>
            </a:r>
            <a:endParaRPr b="0" i="1" sz="3200" u="none" cap="none" strike="noStrike">
              <a:solidFill>
                <a:srgbClr val="000000"/>
              </a:solidFill>
              <a:latin typeface="Arial"/>
              <a:ea typeface="Arial"/>
              <a:cs typeface="Arial"/>
              <a:sym typeface="Arial"/>
            </a:endParaRPr>
          </a:p>
        </p:txBody>
      </p:sp>
      <p:sp>
        <p:nvSpPr>
          <p:cNvPr id="389" name="Google Shape;389;p12"/>
          <p:cNvSpPr/>
          <p:nvPr/>
        </p:nvSpPr>
        <p:spPr>
          <a:xfrm>
            <a:off x="3245512" y="3865517"/>
            <a:ext cx="372900" cy="746100"/>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0" name="Google Shape;390;p12"/>
          <p:cNvSpPr/>
          <p:nvPr/>
        </p:nvSpPr>
        <p:spPr>
          <a:xfrm>
            <a:off x="3245465" y="6583314"/>
            <a:ext cx="372900" cy="746100"/>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1" name="Google Shape;391;p12"/>
          <p:cNvSpPr/>
          <p:nvPr/>
        </p:nvSpPr>
        <p:spPr>
          <a:xfrm flipH="1" rot="-8910160">
            <a:off x="6873158" y="6229972"/>
            <a:ext cx="204418" cy="1218430"/>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2" name="Google Shape;392;p12"/>
          <p:cNvSpPr/>
          <p:nvPr/>
        </p:nvSpPr>
        <p:spPr>
          <a:xfrm rot="-1270591">
            <a:off x="8506725" y="6074084"/>
            <a:ext cx="372880" cy="746039"/>
          </a:xfrm>
          <a:prstGeom prst="downArrow">
            <a:avLst>
              <a:gd fmla="val 50000" name="adj1"/>
              <a:gd fmla="val 50000" name="adj2"/>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8">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13"/>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8" name="Google Shape;398;p13"/>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9" name="Google Shape;399;p13"/>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00" name="Google Shape;400;p13"/>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1" name="Google Shape;401;p13"/>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02" name="Google Shape;402;p13"/>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03" name="Google Shape;403;p13"/>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04" name="Google Shape;404;p13"/>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05" name="Google Shape;405;p13"/>
          <p:cNvSpPr txBox="1"/>
          <p:nvPr/>
        </p:nvSpPr>
        <p:spPr>
          <a:xfrm>
            <a:off x="3546917" y="1379773"/>
            <a:ext cx="10496700" cy="1108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6600" u="none" cap="none" strike="noStrike">
                <a:solidFill>
                  <a:srgbClr val="0C4DA2"/>
                </a:solidFill>
                <a:latin typeface="Arial"/>
                <a:ea typeface="Arial"/>
                <a:cs typeface="Arial"/>
                <a:sym typeface="Arial"/>
              </a:rPr>
              <a:t>Feedback </a:t>
            </a:r>
            <a:endParaRPr b="0" i="0" sz="6600" u="none" cap="none" strike="noStrike">
              <a:solidFill>
                <a:srgbClr val="0C4DA2"/>
              </a:solidFill>
              <a:latin typeface="Arial"/>
              <a:ea typeface="Arial"/>
              <a:cs typeface="Arial"/>
              <a:sym typeface="Arial"/>
            </a:endParaRPr>
          </a:p>
        </p:txBody>
      </p:sp>
      <p:sp>
        <p:nvSpPr>
          <p:cNvPr id="406" name="Google Shape;406;p13"/>
          <p:cNvSpPr txBox="1"/>
          <p:nvPr/>
        </p:nvSpPr>
        <p:spPr>
          <a:xfrm>
            <a:off x="609752" y="8406227"/>
            <a:ext cx="14437179"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C4DA2"/>
                </a:solidFill>
                <a:latin typeface="Arial"/>
                <a:ea typeface="Arial"/>
                <a:cs typeface="Arial"/>
                <a:sym typeface="Arial"/>
              </a:rPr>
              <a:t>Riflettere e </a:t>
            </a:r>
            <a:r>
              <a:rPr b="1" lang="en-IE" sz="4000">
                <a:solidFill>
                  <a:srgbClr val="0C4DA2"/>
                </a:solidFill>
              </a:rPr>
              <a:t>scrivere </a:t>
            </a:r>
            <a:r>
              <a:rPr b="1" i="0" lang="en-IE" sz="4000" u="none" cap="none" strike="noStrike">
                <a:solidFill>
                  <a:srgbClr val="0C4DA2"/>
                </a:solidFill>
                <a:latin typeface="Arial"/>
                <a:ea typeface="Arial"/>
                <a:cs typeface="Arial"/>
                <a:sym typeface="Arial"/>
              </a:rPr>
              <a:t>le riflessioni nel link Padlet allegato</a:t>
            </a:r>
            <a:endParaRPr>
              <a:solidFill>
                <a:srgbClr val="0C4DA2"/>
              </a:solidFill>
            </a:endParaRPr>
          </a:p>
        </p:txBody>
      </p:sp>
      <p:pic>
        <p:nvPicPr>
          <p:cNvPr id="407" name="Google Shape;407;p13"/>
          <p:cNvPicPr preferRelativeResize="0"/>
          <p:nvPr/>
        </p:nvPicPr>
        <p:blipFill rotWithShape="1">
          <a:blip r:embed="rId6">
            <a:alphaModFix/>
          </a:blip>
          <a:srcRect b="0" l="0" r="0" t="0"/>
          <a:stretch/>
        </p:blipFill>
        <p:spPr>
          <a:xfrm>
            <a:off x="6461650" y="3113481"/>
            <a:ext cx="4667250" cy="4667250"/>
          </a:xfrm>
          <a:prstGeom prst="rect">
            <a:avLst/>
          </a:prstGeom>
          <a:noFill/>
          <a:ln>
            <a:noFill/>
          </a:ln>
        </p:spPr>
      </p:pic>
      <p:sp>
        <p:nvSpPr>
          <p:cNvPr id="408" name="Google Shape;408;p13"/>
          <p:cNvSpPr txBox="1"/>
          <p:nvPr/>
        </p:nvSpPr>
        <p:spPr>
          <a:xfrm>
            <a:off x="7295275" y="4429963"/>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
        <p:nvSpPr>
          <p:cNvPr id="409" name="Google Shape;409;p13"/>
          <p:cNvSpPr txBox="1"/>
          <p:nvPr/>
        </p:nvSpPr>
        <p:spPr>
          <a:xfrm>
            <a:off x="3397450" y="0"/>
            <a:ext cx="122034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IE" sz="7200">
                <a:solidFill>
                  <a:srgbClr val="0C4DA2"/>
                </a:solidFill>
                <a:latin typeface="Bricolage Grotesque"/>
                <a:ea typeface="Bricolage Grotesque"/>
                <a:cs typeface="Bricolage Grotesque"/>
                <a:sym typeface="Bricolage Grotesque"/>
              </a:rPr>
              <a:t>Definire il problema</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grpSp>
        <p:nvGrpSpPr>
          <p:cNvPr id="109" name="Google Shape;109;p2"/>
          <p:cNvGrpSpPr/>
          <p:nvPr/>
        </p:nvGrpSpPr>
        <p:grpSpPr>
          <a:xfrm>
            <a:off x="4039980" y="9219724"/>
            <a:ext cx="4764336" cy="861887"/>
            <a:chOff x="0" y="-47625"/>
            <a:chExt cx="1381663" cy="240312"/>
          </a:xfrm>
        </p:grpSpPr>
        <p:sp>
          <p:nvSpPr>
            <p:cNvPr id="110" name="Google Shape;110;p2"/>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2"/>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 name="Google Shape;112;p2"/>
          <p:cNvGrpSpPr/>
          <p:nvPr/>
        </p:nvGrpSpPr>
        <p:grpSpPr>
          <a:xfrm>
            <a:off x="8842655" y="9221167"/>
            <a:ext cx="3927024" cy="860446"/>
            <a:chOff x="0" y="-47625"/>
            <a:chExt cx="1063358" cy="232991"/>
          </a:xfrm>
        </p:grpSpPr>
        <p:sp>
          <p:nvSpPr>
            <p:cNvPr id="113" name="Google Shape;113;p2"/>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2"/>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5" name="Google Shape;115;p2"/>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 name="Google Shape;116;p2"/>
          <p:cNvSpPr/>
          <p:nvPr/>
        </p:nvSpPr>
        <p:spPr>
          <a:xfrm rot="-5400000">
            <a:off x="15497217" y="5327600"/>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2"/>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2"/>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2"/>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2"/>
          <p:cNvSpPr txBox="1"/>
          <p:nvPr/>
        </p:nvSpPr>
        <p:spPr>
          <a:xfrm>
            <a:off x="4318007" y="385719"/>
            <a:ext cx="7474952" cy="121879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Introduzione</a:t>
            </a:r>
            <a:endParaRPr b="0" i="0" sz="1100" u="none" cap="none" strike="noStrike">
              <a:solidFill>
                <a:srgbClr val="000000"/>
              </a:solidFill>
              <a:latin typeface="Arial"/>
              <a:ea typeface="Arial"/>
              <a:cs typeface="Arial"/>
              <a:sym typeface="Arial"/>
            </a:endParaRPr>
          </a:p>
        </p:txBody>
      </p:sp>
      <p:sp>
        <p:nvSpPr>
          <p:cNvPr id="121" name="Google Shape;121;p2"/>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122" name="Google Shape;122;p2"/>
          <p:cNvSpPr txBox="1"/>
          <p:nvPr/>
        </p:nvSpPr>
        <p:spPr>
          <a:xfrm>
            <a:off x="9045467" y="9449411"/>
            <a:ext cx="3521400"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Sovvenzione totale: 1 49 351,00 €</a:t>
            </a:r>
            <a:endParaRPr b="0" i="0" sz="1400" u="none" cap="none" strike="noStrike">
              <a:solidFill>
                <a:srgbClr val="000000"/>
              </a:solidFill>
              <a:latin typeface="Arial"/>
              <a:ea typeface="Arial"/>
              <a:cs typeface="Arial"/>
              <a:sym typeface="Arial"/>
            </a:endParaRPr>
          </a:p>
        </p:txBody>
      </p:sp>
      <p:sp>
        <p:nvSpPr>
          <p:cNvPr id="123" name="Google Shape;123;p2"/>
          <p:cNvSpPr txBox="1"/>
          <p:nvPr/>
        </p:nvSpPr>
        <p:spPr>
          <a:xfrm>
            <a:off x="8884748" y="2030046"/>
            <a:ext cx="2743200" cy="365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24" name="Google Shape;124;p2"/>
          <p:cNvSpPr txBox="1"/>
          <p:nvPr/>
        </p:nvSpPr>
        <p:spPr>
          <a:xfrm>
            <a:off x="652985" y="1604532"/>
            <a:ext cx="14469900" cy="6218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lang="en-IE" sz="3200"/>
              <a:t>Problem-solving nell’epoca digitale</a:t>
            </a:r>
            <a:r>
              <a:rPr b="1" i="0" lang="en-IE" sz="3200" u="none" cap="none" strike="noStrike">
                <a:solidFill>
                  <a:srgbClr val="000000"/>
                </a:solidFill>
                <a:latin typeface="Arial"/>
                <a:ea typeface="Arial"/>
                <a:cs typeface="Arial"/>
                <a:sym typeface="Arial"/>
              </a:rPr>
              <a:t>: una competenza fondamentale per </a:t>
            </a:r>
            <a:r>
              <a:rPr b="1" lang="en-IE" sz="3200"/>
              <a:t>HILDA-AIMED</a:t>
            </a:r>
            <a:endParaRPr/>
          </a:p>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Mentre affrontiamo le sfide </a:t>
            </a:r>
            <a:r>
              <a:rPr lang="en-IE" sz="3200"/>
              <a:t>create dalla </a:t>
            </a:r>
            <a:r>
              <a:rPr b="1" i="0" lang="en-IE" sz="3200" u="none" cap="none" strike="noStrike">
                <a:solidFill>
                  <a:srgbClr val="000000"/>
                </a:solidFill>
                <a:latin typeface="Arial"/>
                <a:ea typeface="Arial"/>
                <a:cs typeface="Arial"/>
                <a:sym typeface="Arial"/>
              </a:rPr>
              <a:t>disinformazione, d</a:t>
            </a:r>
            <a:r>
              <a:rPr b="1" lang="en-IE" sz="3200"/>
              <a:t>a</a:t>
            </a:r>
            <a:r>
              <a:rPr b="1" i="0" lang="en-IE" sz="3200" u="none" cap="none" strike="noStrike">
                <a:solidFill>
                  <a:srgbClr val="000000"/>
                </a:solidFill>
                <a:latin typeface="Arial"/>
                <a:ea typeface="Arial"/>
                <a:cs typeface="Arial"/>
                <a:sym typeface="Arial"/>
              </a:rPr>
              <a:t>lla </a:t>
            </a:r>
            <a:r>
              <a:rPr b="1" lang="en-IE" sz="3200"/>
              <a:t>misinformazione</a:t>
            </a:r>
            <a:r>
              <a:rPr b="1" i="0" lang="en-IE" sz="3200" u="none" cap="none" strike="noStrike">
                <a:solidFill>
                  <a:srgbClr val="000000"/>
                </a:solidFill>
                <a:latin typeface="Arial"/>
                <a:ea typeface="Arial"/>
                <a:cs typeface="Arial"/>
                <a:sym typeface="Arial"/>
              </a:rPr>
              <a:t> </a:t>
            </a:r>
            <a:r>
              <a:rPr b="1" lang="en-IE" sz="3200"/>
              <a:t>per l’</a:t>
            </a:r>
            <a:r>
              <a:rPr b="1" i="0" lang="en-IE" sz="3200" u="none" cap="none" strike="noStrike">
                <a:solidFill>
                  <a:srgbClr val="000000"/>
                </a:solidFill>
                <a:latin typeface="Arial"/>
                <a:ea typeface="Arial"/>
                <a:cs typeface="Arial"/>
                <a:sym typeface="Arial"/>
              </a:rPr>
              <a:t>alfabetizzazione digitale</a:t>
            </a:r>
            <a:r>
              <a:rPr b="0" i="0" lang="en-IE" sz="3200" u="none" cap="none" strike="noStrike">
                <a:solidFill>
                  <a:srgbClr val="000000"/>
                </a:solidFill>
                <a:latin typeface="Arial"/>
                <a:ea typeface="Arial"/>
                <a:cs typeface="Arial"/>
                <a:sym typeface="Arial"/>
              </a:rPr>
              <a:t>, nonché cerchiamo di comprendere e </a:t>
            </a:r>
            <a:r>
              <a:rPr lang="en-IE" sz="3200"/>
              <a:t>gestire</a:t>
            </a:r>
            <a:r>
              <a:rPr b="0" i="0" lang="en-IE" sz="3200" u="none" cap="none" strike="noStrike">
                <a:solidFill>
                  <a:srgbClr val="000000"/>
                </a:solidFill>
                <a:latin typeface="Arial"/>
                <a:ea typeface="Arial"/>
                <a:cs typeface="Arial"/>
                <a:sym typeface="Arial"/>
              </a:rPr>
              <a:t> il ruolo in continua evoluzione della tecnologia </a:t>
            </a:r>
            <a:r>
              <a:rPr lang="en-IE" sz="3200"/>
              <a:t>in ambito educativo</a:t>
            </a:r>
            <a:r>
              <a:rPr b="0" i="0" lang="en-IE" sz="3200" u="none" cap="none" strike="noStrike">
                <a:solidFill>
                  <a:srgbClr val="000000"/>
                </a:solidFill>
                <a:latin typeface="Arial"/>
                <a:ea typeface="Arial"/>
                <a:cs typeface="Arial"/>
                <a:sym typeface="Arial"/>
              </a:rPr>
              <a:t>, </a:t>
            </a:r>
            <a:r>
              <a:rPr b="1" lang="en-IE" sz="3200"/>
              <a:t>il problem-solving </a:t>
            </a:r>
            <a:r>
              <a:rPr b="0" i="0" lang="en-IE" sz="3200" u="none" cap="none" strike="noStrike">
                <a:solidFill>
                  <a:srgbClr val="000000"/>
                </a:solidFill>
                <a:latin typeface="Arial"/>
                <a:ea typeface="Arial"/>
                <a:cs typeface="Arial"/>
                <a:sym typeface="Arial"/>
              </a:rPr>
              <a:t>diventa essenziale. Questo modulo, parte </a:t>
            </a:r>
            <a:r>
              <a:rPr lang="en-IE" sz="3200"/>
              <a:t>del corso di formazione HILDA-AIMED, risultato del Progetto Erasums+ DRONE</a:t>
            </a:r>
            <a:r>
              <a:rPr b="0" i="0" lang="en-IE" sz="3200" u="none" cap="none" strike="noStrike">
                <a:solidFill>
                  <a:srgbClr val="000000"/>
                </a:solidFill>
                <a:latin typeface="Arial"/>
                <a:ea typeface="Arial"/>
                <a:cs typeface="Arial"/>
                <a:sym typeface="Arial"/>
              </a:rPr>
              <a:t>, fornisce ai</a:t>
            </a:r>
            <a:r>
              <a:rPr b="1" i="0" lang="en-IE" sz="3200" u="none" cap="none" strike="noStrike">
                <a:solidFill>
                  <a:srgbClr val="000000"/>
                </a:solidFill>
                <a:latin typeface="Arial"/>
                <a:ea typeface="Arial"/>
                <a:cs typeface="Arial"/>
                <a:sym typeface="Arial"/>
              </a:rPr>
              <a:t> dirigenti scolastici, </a:t>
            </a:r>
            <a:r>
              <a:rPr b="0" i="0" lang="en-IE" sz="3200" u="none" cap="none" strike="noStrike">
                <a:solidFill>
                  <a:srgbClr val="000000"/>
                </a:solidFill>
                <a:latin typeface="Arial"/>
                <a:ea typeface="Arial"/>
                <a:cs typeface="Arial"/>
                <a:sym typeface="Arial"/>
              </a:rPr>
              <a:t>agli</a:t>
            </a:r>
            <a:r>
              <a:rPr b="1" i="0" lang="en-IE" sz="3200" u="none" cap="none" strike="noStrike">
                <a:solidFill>
                  <a:srgbClr val="000000"/>
                </a:solidFill>
                <a:latin typeface="Arial"/>
                <a:ea typeface="Arial"/>
                <a:cs typeface="Arial"/>
                <a:sym typeface="Arial"/>
              </a:rPr>
              <a:t> insegnanti e </a:t>
            </a:r>
            <a:r>
              <a:rPr b="0" i="0" lang="en-IE" sz="3200" u="none" cap="none" strike="noStrike">
                <a:solidFill>
                  <a:srgbClr val="000000"/>
                </a:solidFill>
                <a:latin typeface="Arial"/>
                <a:ea typeface="Arial"/>
                <a:cs typeface="Arial"/>
                <a:sym typeface="Arial"/>
              </a:rPr>
              <a:t>ai</a:t>
            </a:r>
            <a:r>
              <a:rPr b="1" i="0" lang="en-IE" sz="3200" u="none" cap="none" strike="noStrike">
                <a:solidFill>
                  <a:srgbClr val="000000"/>
                </a:solidFill>
                <a:latin typeface="Arial"/>
                <a:ea typeface="Arial"/>
                <a:cs typeface="Arial"/>
                <a:sym typeface="Arial"/>
              </a:rPr>
              <a:t> genitori </a:t>
            </a:r>
            <a:r>
              <a:rPr b="0" i="0" lang="en-IE" sz="3200" u="none" cap="none" strike="noStrike">
                <a:solidFill>
                  <a:srgbClr val="000000"/>
                </a:solidFill>
                <a:latin typeface="Arial"/>
                <a:ea typeface="Arial"/>
                <a:cs typeface="Arial"/>
                <a:sym typeface="Arial"/>
              </a:rPr>
              <a:t>un quadro pratico basato sulla psicologia</a:t>
            </a:r>
            <a:r>
              <a:rPr lang="en-IE" sz="3200"/>
              <a:t> - </a:t>
            </a:r>
            <a:r>
              <a:rPr b="0" i="0" lang="en-IE" sz="3200" u="none" cap="none" strike="noStrike">
                <a:solidFill>
                  <a:srgbClr val="000000"/>
                </a:solidFill>
                <a:latin typeface="Arial"/>
                <a:ea typeface="Arial"/>
                <a:cs typeface="Arial"/>
                <a:sym typeface="Arial"/>
              </a:rPr>
              <a:t>il </a:t>
            </a:r>
            <a:r>
              <a:rPr b="1" i="0" lang="en-IE" sz="3200" u="none" cap="none" strike="noStrike">
                <a:solidFill>
                  <a:srgbClr val="000000"/>
                </a:solidFill>
                <a:latin typeface="Arial"/>
                <a:ea typeface="Arial"/>
                <a:cs typeface="Arial"/>
                <a:sym typeface="Arial"/>
              </a:rPr>
              <a:t>metodo DEAR (Define, Explore, Act, Reflect </a:t>
            </a:r>
            <a:r>
              <a:rPr b="0" i="0" lang="en-IE" sz="3200" u="none" cap="none" strike="noStrike">
                <a:solidFill>
                  <a:srgbClr val="000000"/>
                </a:solidFill>
                <a:latin typeface="Arial"/>
                <a:ea typeface="Arial"/>
                <a:cs typeface="Arial"/>
                <a:sym typeface="Arial"/>
              </a:rPr>
              <a:t>- </a:t>
            </a:r>
            <a:r>
              <a:rPr b="1" i="0" lang="en-IE" sz="3200" u="none" cap="none" strike="noStrike">
                <a:solidFill>
                  <a:srgbClr val="000000"/>
                </a:solidFill>
                <a:latin typeface="Arial"/>
                <a:ea typeface="Arial"/>
                <a:cs typeface="Arial"/>
                <a:sym typeface="Arial"/>
              </a:rPr>
              <a:t>Definisci, Esplora, Agisci, Rifletti)</a:t>
            </a:r>
            <a:r>
              <a:rPr lang="en-IE" sz="3200"/>
              <a:t> - </a:t>
            </a:r>
            <a:r>
              <a:rPr b="0" i="0" lang="en-IE" sz="3200" u="none" cap="none" strike="noStrike">
                <a:solidFill>
                  <a:srgbClr val="000000"/>
                </a:solidFill>
                <a:latin typeface="Arial"/>
                <a:ea typeface="Arial"/>
                <a:cs typeface="Arial"/>
                <a:sym typeface="Arial"/>
              </a:rPr>
              <a:t> per affrontare i dilemmi del mondo reale con logica, collaborazione e pensiero critico.</a:t>
            </a:r>
            <a:endParaRPr/>
          </a:p>
          <a:p>
            <a:pPr indent="0" lvl="0" marL="0" marR="0" rtl="0" algn="l">
              <a:lnSpc>
                <a:spcPct val="100000"/>
              </a:lnSpc>
              <a:spcBef>
                <a:spcPts val="0"/>
              </a:spcBef>
              <a:spcAft>
                <a:spcPts val="0"/>
              </a:spcAft>
              <a:buClr>
                <a:srgbClr val="000000"/>
              </a:buClr>
              <a:buSzPts val="3200"/>
              <a:buFont typeface="Arial"/>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14"/>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5" name="Google Shape;415;p14"/>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6" name="Google Shape;416;p14"/>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17" name="Google Shape;417;p14"/>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8" name="Google Shape;418;p1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19" name="Google Shape;419;p1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20" name="Google Shape;420;p1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21" name="Google Shape;421;p1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22" name="Google Shape;422;p14"/>
          <p:cNvSpPr txBox="1"/>
          <p:nvPr/>
        </p:nvSpPr>
        <p:spPr>
          <a:xfrm>
            <a:off x="3878700" y="756213"/>
            <a:ext cx="126834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Esplorare soluzioni</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423" name="Google Shape;423;p14"/>
          <p:cNvSpPr txBox="1"/>
          <p:nvPr/>
        </p:nvSpPr>
        <p:spPr>
          <a:xfrm>
            <a:off x="685800" y="1861464"/>
            <a:ext cx="10944922" cy="13234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4000" u="none" cap="none" strike="noStrike">
                <a:solidFill>
                  <a:schemeClr val="dk1"/>
                </a:solidFill>
                <a:latin typeface="Arial"/>
                <a:ea typeface="Arial"/>
                <a:cs typeface="Arial"/>
                <a:sym typeface="Arial"/>
              </a:rPr>
              <a:t>Perché è necessario affrontare questi problemi?</a:t>
            </a:r>
            <a:endParaRPr/>
          </a:p>
          <a:p>
            <a:pPr indent="-317500" lvl="0" marL="571500" marR="0" rtl="0" algn="l">
              <a:lnSpc>
                <a:spcPct val="100000"/>
              </a:lnSpc>
              <a:spcBef>
                <a:spcPts val="0"/>
              </a:spcBef>
              <a:spcAft>
                <a:spcPts val="0"/>
              </a:spcAft>
              <a:buClr>
                <a:srgbClr val="000000"/>
              </a:buClr>
              <a:buSzPts val="4000"/>
              <a:buFont typeface="Noto Sans Symbols"/>
              <a:buNone/>
            </a:pPr>
            <a:r>
              <a:t/>
            </a:r>
            <a:endParaRPr b="0" i="1" sz="4000" u="none" cap="none" strike="noStrike">
              <a:solidFill>
                <a:srgbClr val="FF0000"/>
              </a:solidFill>
              <a:latin typeface="Arial"/>
              <a:ea typeface="Arial"/>
              <a:cs typeface="Arial"/>
              <a:sym typeface="Arial"/>
            </a:endParaRPr>
          </a:p>
        </p:txBody>
      </p:sp>
      <p:sp>
        <p:nvSpPr>
          <p:cNvPr id="424" name="Google Shape;424;p14"/>
          <p:cNvSpPr txBox="1"/>
          <p:nvPr/>
        </p:nvSpPr>
        <p:spPr>
          <a:xfrm>
            <a:off x="685800" y="3297270"/>
            <a:ext cx="11700900" cy="4833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0" i="1" lang="en-IE" sz="4000" u="none" cap="none" strike="noStrike">
                <a:solidFill>
                  <a:srgbClr val="0C4DA2"/>
                </a:solidFill>
                <a:latin typeface="Arial"/>
                <a:ea typeface="Arial"/>
                <a:cs typeface="Arial"/>
                <a:sym typeface="Arial"/>
              </a:rPr>
              <a:t>Quali </a:t>
            </a:r>
            <a:r>
              <a:rPr b="0" i="1" lang="en-IE" sz="4000" u="none" cap="none" strike="noStrike">
                <a:solidFill>
                  <a:srgbClr val="0C4DA2"/>
                </a:solidFill>
                <a:latin typeface="Arial"/>
                <a:ea typeface="Arial"/>
                <a:cs typeface="Arial"/>
                <a:sym typeface="Arial"/>
              </a:rPr>
              <a:t>sono i possibili modi pratici per preparare dirigenti scolastici, insegnanti e genitori ad affrontare </a:t>
            </a:r>
            <a:r>
              <a:rPr b="0" i="1" lang="en-IE" sz="4000" u="none" cap="none" strike="noStrike">
                <a:solidFill>
                  <a:srgbClr val="0C4DA2"/>
                </a:solidFill>
                <a:latin typeface="Arial"/>
                <a:ea typeface="Arial"/>
                <a:cs typeface="Arial"/>
                <a:sym typeface="Arial"/>
              </a:rPr>
              <a:t>le fake news, la disinformazione e </a:t>
            </a:r>
            <a:r>
              <a:rPr b="0" i="1" lang="en-IE" sz="4000" u="none" cap="none" strike="noStrike">
                <a:solidFill>
                  <a:srgbClr val="0C4DA2"/>
                </a:solidFill>
                <a:latin typeface="Arial"/>
                <a:ea typeface="Arial"/>
                <a:cs typeface="Arial"/>
                <a:sym typeface="Arial"/>
              </a:rPr>
              <a:t>la cattiva informazione?</a:t>
            </a:r>
            <a:endParaRPr>
              <a:solidFill>
                <a:srgbClr val="0C4DA2"/>
              </a:solidFill>
            </a:endParaRPr>
          </a:p>
          <a:p>
            <a:pPr indent="0" lvl="0" marL="0" marR="0" rtl="0" algn="l">
              <a:lnSpc>
                <a:spcPct val="100000"/>
              </a:lnSpc>
              <a:spcBef>
                <a:spcPts val="0"/>
              </a:spcBef>
              <a:spcAft>
                <a:spcPts val="0"/>
              </a:spcAft>
              <a:buNone/>
            </a:pPr>
            <a:r>
              <a:t/>
            </a:r>
            <a:endParaRPr b="0" i="1" sz="4000" u="none" cap="none" strike="noStrike">
              <a:solidFill>
                <a:srgbClr val="FF0000"/>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Iniziative</a:t>
            </a:r>
            <a:r>
              <a:rPr b="0" i="1" lang="en-IE" sz="3600" u="none" cap="none" strike="noStrike">
                <a:solidFill>
                  <a:schemeClr val="dk1"/>
                </a:solidFill>
                <a:latin typeface="Arial"/>
                <a:ea typeface="Arial"/>
                <a:cs typeface="Arial"/>
                <a:sym typeface="Arial"/>
              </a:rPr>
              <a:t> scolastiche?</a:t>
            </a:r>
            <a:endParaRPr b="0" i="1" sz="3600" u="none" cap="none" strike="noStrike">
              <a:solidFill>
                <a:schemeClr val="dk1"/>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Iniziative</a:t>
            </a:r>
            <a:r>
              <a:rPr b="0" i="1" lang="en-IE" sz="3600" u="none" cap="none" strike="noStrike">
                <a:solidFill>
                  <a:schemeClr val="dk1"/>
                </a:solidFill>
                <a:latin typeface="Arial"/>
                <a:ea typeface="Arial"/>
                <a:cs typeface="Arial"/>
                <a:sym typeface="Arial"/>
              </a:rPr>
              <a:t> nazionali?</a:t>
            </a:r>
            <a:endParaRPr b="0" i="1" sz="3600" u="none" cap="none" strike="noStrike">
              <a:solidFill>
                <a:schemeClr val="dk1"/>
              </a:solidFill>
              <a:latin typeface="Arial"/>
              <a:ea typeface="Arial"/>
              <a:cs typeface="Arial"/>
              <a:sym typeface="Arial"/>
            </a:endParaRPr>
          </a:p>
          <a:p>
            <a:pPr indent="-857250" lvl="0" marL="857250" marR="0" rtl="0" algn="l">
              <a:lnSpc>
                <a:spcPct val="100000"/>
              </a:lnSpc>
              <a:spcBef>
                <a:spcPts val="0"/>
              </a:spcBef>
              <a:spcAft>
                <a:spcPts val="0"/>
              </a:spcAft>
              <a:buClr>
                <a:srgbClr val="000000"/>
              </a:buClr>
              <a:buSzPts val="3600"/>
              <a:buFont typeface="Noto Sans Symbols"/>
              <a:buChar char="⮚"/>
            </a:pPr>
            <a:r>
              <a:rPr b="0" i="1" lang="en-IE" sz="3600" u="none" cap="none" strike="noStrike">
                <a:solidFill>
                  <a:schemeClr val="dk1"/>
                </a:solidFill>
                <a:latin typeface="Arial"/>
                <a:ea typeface="Arial"/>
                <a:cs typeface="Arial"/>
                <a:sym typeface="Arial"/>
              </a:rPr>
              <a:t>Iniziative</a:t>
            </a:r>
            <a:r>
              <a:rPr b="0" i="1" lang="en-IE" sz="3600" u="none" cap="none" strike="noStrike">
                <a:solidFill>
                  <a:schemeClr val="dk1"/>
                </a:solidFill>
                <a:latin typeface="Arial"/>
                <a:ea typeface="Arial"/>
                <a:cs typeface="Arial"/>
                <a:sym typeface="Arial"/>
              </a:rPr>
              <a:t> internazionali?</a:t>
            </a:r>
            <a:endParaRPr b="0" i="1" sz="3600" u="none" cap="none" strike="noStrike">
              <a:solidFill>
                <a:schemeClr val="dk1"/>
              </a:solidFill>
              <a:latin typeface="Arial"/>
              <a:ea typeface="Arial"/>
              <a:cs typeface="Arial"/>
              <a:sym typeface="Arial"/>
            </a:endParaRPr>
          </a:p>
        </p:txBody>
      </p:sp>
      <p:sp>
        <p:nvSpPr>
          <p:cNvPr id="425" name="Google Shape;425;p14"/>
          <p:cNvSpPr txBox="1"/>
          <p:nvPr/>
        </p:nvSpPr>
        <p:spPr>
          <a:xfrm>
            <a:off x="1068233" y="8276160"/>
            <a:ext cx="144372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C4DA2"/>
                </a:solidFill>
                <a:highlight>
                  <a:srgbClr val="FFFF00"/>
                </a:highlight>
                <a:latin typeface="Arial"/>
                <a:ea typeface="Arial"/>
                <a:cs typeface="Arial"/>
                <a:sym typeface="Arial"/>
              </a:rPr>
              <a:t>Riflettete e registrate le vostre riflessioni nel link Padlet allegato.</a:t>
            </a:r>
            <a:endParaRPr>
              <a:solidFill>
                <a:srgbClr val="0C4DA2"/>
              </a:solidFill>
              <a:highlight>
                <a:srgbClr val="FFFF00"/>
              </a:highlight>
            </a:endParaRPr>
          </a:p>
        </p:txBody>
      </p:sp>
      <p:pic>
        <p:nvPicPr>
          <p:cNvPr id="426" name="Google Shape;426;p14"/>
          <p:cNvPicPr preferRelativeResize="0"/>
          <p:nvPr/>
        </p:nvPicPr>
        <p:blipFill rotWithShape="1">
          <a:blip r:embed="rId6">
            <a:alphaModFix/>
          </a:blip>
          <a:srcRect b="0" l="0" r="0" t="0"/>
          <a:stretch/>
        </p:blipFill>
        <p:spPr>
          <a:xfrm>
            <a:off x="12026774" y="4540296"/>
            <a:ext cx="3381375" cy="3381375"/>
          </a:xfrm>
          <a:prstGeom prst="rect">
            <a:avLst/>
          </a:prstGeom>
          <a:noFill/>
          <a:ln>
            <a:noFill/>
          </a:ln>
        </p:spPr>
      </p:pic>
      <p:pic>
        <p:nvPicPr>
          <p:cNvPr id="427" name="Google Shape;427;p14"/>
          <p:cNvPicPr preferRelativeResize="0"/>
          <p:nvPr/>
        </p:nvPicPr>
        <p:blipFill rotWithShape="1">
          <a:blip r:embed="rId6">
            <a:alphaModFix/>
          </a:blip>
          <a:srcRect b="0" l="0" r="0" t="0"/>
          <a:stretch/>
        </p:blipFill>
        <p:spPr>
          <a:xfrm>
            <a:off x="12179174" y="4692696"/>
            <a:ext cx="3381375" cy="3381375"/>
          </a:xfrm>
          <a:prstGeom prst="rect">
            <a:avLst/>
          </a:prstGeom>
          <a:noFill/>
          <a:ln>
            <a:noFill/>
          </a:ln>
        </p:spPr>
      </p:pic>
      <p:sp>
        <p:nvSpPr>
          <p:cNvPr id="428" name="Google Shape;428;p14"/>
          <p:cNvSpPr txBox="1"/>
          <p:nvPr/>
        </p:nvSpPr>
        <p:spPr>
          <a:xfrm>
            <a:off x="12223375" y="5522538"/>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15"/>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4" name="Google Shape;434;p15"/>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5" name="Google Shape;435;p15"/>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36" name="Google Shape;436;p15"/>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7" name="Google Shape;437;p15"/>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38" name="Google Shape;438;p15"/>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39" name="Google Shape;439;p15"/>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40" name="Google Shape;440;p15"/>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41" name="Google Shape;441;p15"/>
          <p:cNvSpPr txBox="1"/>
          <p:nvPr/>
        </p:nvSpPr>
        <p:spPr>
          <a:xfrm>
            <a:off x="1530904" y="2209984"/>
            <a:ext cx="13499400" cy="11082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IE" sz="6600">
                <a:solidFill>
                  <a:srgbClr val="0C4DA2"/>
                </a:solidFill>
              </a:rPr>
              <a:t>Esplorare </a:t>
            </a:r>
            <a:endParaRPr sz="6600">
              <a:solidFill>
                <a:srgbClr val="0C4DA2"/>
              </a:solidFill>
            </a:endParaRPr>
          </a:p>
        </p:txBody>
      </p:sp>
      <p:sp>
        <p:nvSpPr>
          <p:cNvPr id="442" name="Google Shape;442;p15"/>
          <p:cNvSpPr txBox="1"/>
          <p:nvPr/>
        </p:nvSpPr>
        <p:spPr>
          <a:xfrm>
            <a:off x="1530904" y="5295270"/>
            <a:ext cx="11202300" cy="206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3200" u="none" cap="none" strike="noStrike">
                <a:solidFill>
                  <a:srgbClr val="0C4DA2"/>
                </a:solidFill>
                <a:highlight>
                  <a:srgbClr val="FFFF00"/>
                </a:highlight>
                <a:latin typeface="Arial"/>
                <a:ea typeface="Arial"/>
                <a:cs typeface="Arial"/>
                <a:sym typeface="Arial"/>
              </a:rPr>
              <a:t>Link ai risultati di Padlet:</a:t>
            </a:r>
            <a:endParaRPr b="0" i="0" sz="3200" u="sng" cap="none" strike="noStrike">
              <a:solidFill>
                <a:srgbClr val="0C4DA2"/>
              </a:solidFill>
              <a:highlight>
                <a:srgbClr val="FFFF00"/>
              </a:highlight>
              <a:latin typeface="Arial"/>
              <a:ea typeface="Arial"/>
              <a:cs typeface="Arial"/>
              <a:sym typeface="Arial"/>
              <a:hlinkClick r:id="rId6">
                <a:extLst>
                  <a:ext uri="{A12FA001-AC4F-418D-AE19-62706E023703}">
                    <ahyp:hlinkClr val="tx"/>
                  </a:ext>
                </a:extLst>
              </a:hlinkClick>
            </a:endParaRPr>
          </a:p>
          <a:p>
            <a:pPr indent="0" lvl="0" marL="0" marR="0" rtl="0" algn="l">
              <a:lnSpc>
                <a:spcPct val="100000"/>
              </a:lnSpc>
              <a:spcBef>
                <a:spcPts val="0"/>
              </a:spcBef>
              <a:spcAft>
                <a:spcPts val="0"/>
              </a:spcAft>
              <a:buNone/>
            </a:pPr>
            <a:r>
              <a:rPr b="0" i="0" lang="en-IE" sz="3200" u="sng" cap="none" strike="noStrike">
                <a:solidFill>
                  <a:srgbClr val="000000"/>
                </a:solidFill>
                <a:highlight>
                  <a:srgbClr val="FFFF00"/>
                </a:highlight>
                <a:latin typeface="Arial"/>
                <a:ea typeface="Arial"/>
                <a:cs typeface="Arial"/>
                <a:sym typeface="Arial"/>
                <a:hlinkClick r:id="rId7">
                  <a:extLst>
                    <a:ext uri="{A12FA001-AC4F-418D-AE19-62706E023703}">
                      <ahyp:hlinkClr val="tx"/>
                    </a:ext>
                  </a:extLst>
                </a:hlinkClick>
              </a:rPr>
              <a:t>https://padlet.com/euphoricweekendliterature/what-are-the-possible-practical-ways-to-prepare-school-leade-kmts0b8tqtemn210</a:t>
            </a:r>
            <a:endParaRPr b="0" i="0" sz="3200" u="none" cap="none" strike="noStrike">
              <a:solidFill>
                <a:srgbClr val="000000"/>
              </a:solidFill>
              <a:highlight>
                <a:srgbClr val="FFFF00"/>
              </a:highlight>
              <a:latin typeface="Arial"/>
              <a:ea typeface="Arial"/>
              <a:cs typeface="Arial"/>
              <a:sym typeface="Arial"/>
            </a:endParaRPr>
          </a:p>
        </p:txBody>
      </p:sp>
      <p:sp>
        <p:nvSpPr>
          <p:cNvPr id="443" name="Google Shape;443;p15"/>
          <p:cNvSpPr txBox="1"/>
          <p:nvPr/>
        </p:nvSpPr>
        <p:spPr>
          <a:xfrm>
            <a:off x="3878700" y="756213"/>
            <a:ext cx="126834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Esplorare soluzioni</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16"/>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9" name="Google Shape;449;p16"/>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0" name="Google Shape;450;p16"/>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51" name="Google Shape;451;p16"/>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52" name="Google Shape;452;p16"/>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453" name="Google Shape;453;p16"/>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454" name="Google Shape;454;p16"/>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455" name="Google Shape;455;p16"/>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456" name="Google Shape;456;p16"/>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457" name="Google Shape;457;p16"/>
          <p:cNvSpPr txBox="1"/>
          <p:nvPr/>
        </p:nvSpPr>
        <p:spPr>
          <a:xfrm>
            <a:off x="1726020" y="1844188"/>
            <a:ext cx="13228200" cy="1108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6600" u="none" cap="none" strike="noStrike">
                <a:solidFill>
                  <a:srgbClr val="0C4DA2"/>
                </a:solidFill>
                <a:latin typeface="Arial"/>
                <a:ea typeface="Arial"/>
                <a:cs typeface="Arial"/>
                <a:sym typeface="Arial"/>
              </a:rPr>
              <a:t>Attuazione delle soluzioni scelte</a:t>
            </a:r>
            <a:endParaRPr b="0" i="1" sz="6600" u="none" cap="none" strike="noStrike">
              <a:solidFill>
                <a:srgbClr val="0C4DA2"/>
              </a:solidFill>
              <a:latin typeface="Arial"/>
              <a:ea typeface="Arial"/>
              <a:cs typeface="Arial"/>
              <a:sym typeface="Arial"/>
            </a:endParaRPr>
          </a:p>
        </p:txBody>
      </p:sp>
      <p:sp>
        <p:nvSpPr>
          <p:cNvPr id="458" name="Google Shape;458;p16"/>
          <p:cNvSpPr txBox="1"/>
          <p:nvPr/>
        </p:nvSpPr>
        <p:spPr>
          <a:xfrm>
            <a:off x="438703" y="3369644"/>
            <a:ext cx="15171900" cy="3786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1" lang="en-IE" sz="4800" u="none" cap="none" strike="noStrike">
                <a:solidFill>
                  <a:srgbClr val="000000"/>
                </a:solidFill>
                <a:latin typeface="Arial"/>
                <a:ea typeface="Arial"/>
                <a:cs typeface="Arial"/>
                <a:sym typeface="Arial"/>
              </a:rPr>
              <a:t>Come possiamo noi, in qualità di genitori, insegnanti e dirigenti scolastici, implementare queste soluzioni?</a:t>
            </a:r>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Iniziative</a:t>
            </a:r>
            <a:r>
              <a:rPr b="0" i="1" lang="en-IE" sz="4800" u="none" cap="none" strike="noStrike">
                <a:solidFill>
                  <a:srgbClr val="0C4DA2"/>
                </a:solidFill>
                <a:latin typeface="Arial"/>
                <a:ea typeface="Arial"/>
                <a:cs typeface="Arial"/>
                <a:sym typeface="Arial"/>
              </a:rPr>
              <a:t> scolastiche?</a:t>
            </a:r>
            <a:endParaRPr>
              <a:solidFill>
                <a:srgbClr val="0C4DA2"/>
              </a:solidFill>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Iniziative</a:t>
            </a:r>
            <a:r>
              <a:rPr b="0" i="1" lang="en-IE" sz="4800" u="none" cap="none" strike="noStrike">
                <a:solidFill>
                  <a:srgbClr val="0C4DA2"/>
                </a:solidFill>
                <a:latin typeface="Arial"/>
                <a:ea typeface="Arial"/>
                <a:cs typeface="Arial"/>
                <a:sym typeface="Arial"/>
              </a:rPr>
              <a:t> nazionali?</a:t>
            </a:r>
            <a:endParaRPr>
              <a:solidFill>
                <a:srgbClr val="0C4DA2"/>
              </a:solidFill>
            </a:endParaRPr>
          </a:p>
          <a:p>
            <a:pPr indent="-857250" lvl="0" marL="857250" marR="0" rtl="0" algn="l">
              <a:lnSpc>
                <a:spcPct val="100000"/>
              </a:lnSpc>
              <a:spcBef>
                <a:spcPts val="0"/>
              </a:spcBef>
              <a:spcAft>
                <a:spcPts val="0"/>
              </a:spcAft>
              <a:buClr>
                <a:srgbClr val="0C4DA2"/>
              </a:buClr>
              <a:buSzPts val="4800"/>
              <a:buFont typeface="Noto Sans Symbols"/>
              <a:buChar char="⮚"/>
            </a:pPr>
            <a:r>
              <a:rPr b="0" i="1" lang="en-IE" sz="4800" u="none" cap="none" strike="noStrike">
                <a:solidFill>
                  <a:srgbClr val="0C4DA2"/>
                </a:solidFill>
                <a:latin typeface="Arial"/>
                <a:ea typeface="Arial"/>
                <a:cs typeface="Arial"/>
                <a:sym typeface="Arial"/>
              </a:rPr>
              <a:t>Iniziative</a:t>
            </a:r>
            <a:r>
              <a:rPr b="0" i="1" lang="en-IE" sz="4800" u="none" cap="none" strike="noStrike">
                <a:solidFill>
                  <a:srgbClr val="0C4DA2"/>
                </a:solidFill>
                <a:latin typeface="Arial"/>
                <a:ea typeface="Arial"/>
                <a:cs typeface="Arial"/>
                <a:sym typeface="Arial"/>
              </a:rPr>
              <a:t> internazionali?</a:t>
            </a:r>
            <a:endParaRPr>
              <a:solidFill>
                <a:srgbClr val="0C4DA2"/>
              </a:solidFill>
            </a:endParaRPr>
          </a:p>
        </p:txBody>
      </p:sp>
      <p:pic>
        <p:nvPicPr>
          <p:cNvPr id="459" name="Google Shape;459;p16"/>
          <p:cNvPicPr preferRelativeResize="0"/>
          <p:nvPr/>
        </p:nvPicPr>
        <p:blipFill rotWithShape="1">
          <a:blip r:embed="rId6">
            <a:alphaModFix/>
          </a:blip>
          <a:srcRect b="0" l="0" r="0" t="0"/>
          <a:stretch/>
        </p:blipFill>
        <p:spPr>
          <a:xfrm>
            <a:off x="11462123" y="5196549"/>
            <a:ext cx="2532774" cy="2532774"/>
          </a:xfrm>
          <a:prstGeom prst="rect">
            <a:avLst/>
          </a:prstGeom>
          <a:noFill/>
          <a:ln>
            <a:noFill/>
          </a:ln>
        </p:spPr>
      </p:pic>
      <p:sp>
        <p:nvSpPr>
          <p:cNvPr id="460" name="Google Shape;460;p16"/>
          <p:cNvSpPr txBox="1"/>
          <p:nvPr/>
        </p:nvSpPr>
        <p:spPr>
          <a:xfrm>
            <a:off x="2190970" y="7459474"/>
            <a:ext cx="97917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400" u="sng" cap="none" strike="noStrike">
                <a:solidFill>
                  <a:srgbClr val="000000"/>
                </a:solidFill>
                <a:latin typeface="Arial"/>
                <a:ea typeface="Arial"/>
                <a:cs typeface="Arial"/>
                <a:sym typeface="Arial"/>
                <a:hlinkClick r:id="rId7">
                  <a:extLst>
                    <a:ext uri="{A12FA001-AC4F-418D-AE19-62706E023703}">
                      <ahyp:hlinkClr val="tx"/>
                    </a:ext>
                  </a:extLst>
                </a:hlinkClick>
              </a:rPr>
              <a:t>https://docs.google.com/document/d/1NVyQo3Koykkqa20tgn8vNsJF8cxkJGS6/edi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61" name="Google Shape;461;p16"/>
          <p:cNvSpPr txBox="1"/>
          <p:nvPr/>
        </p:nvSpPr>
        <p:spPr>
          <a:xfrm>
            <a:off x="3878700" y="756213"/>
            <a:ext cx="126834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Agire</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462" name="Google Shape;462;p16"/>
          <p:cNvSpPr txBox="1"/>
          <p:nvPr/>
        </p:nvSpPr>
        <p:spPr>
          <a:xfrm>
            <a:off x="1068233" y="8276160"/>
            <a:ext cx="144372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C4DA2"/>
                </a:solidFill>
                <a:highlight>
                  <a:srgbClr val="FFFF00"/>
                </a:highlight>
                <a:latin typeface="Arial"/>
                <a:ea typeface="Arial"/>
                <a:cs typeface="Arial"/>
                <a:sym typeface="Arial"/>
              </a:rPr>
              <a:t>Riflettete e registrate le vostre riflessioni nel link Padlet allegato.</a:t>
            </a:r>
            <a:endParaRPr>
              <a:solidFill>
                <a:srgbClr val="0C4DA2"/>
              </a:solidFill>
              <a:highlight>
                <a:srgbClr val="FFFF00"/>
              </a:highlight>
            </a:endParaRPr>
          </a:p>
        </p:txBody>
      </p:sp>
      <p:sp>
        <p:nvSpPr>
          <p:cNvPr id="463" name="Google Shape;463;p16"/>
          <p:cNvSpPr txBox="1"/>
          <p:nvPr/>
        </p:nvSpPr>
        <p:spPr>
          <a:xfrm>
            <a:off x="11462125" y="5581488"/>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17"/>
          <p:cNvSpPr txBox="1"/>
          <p:nvPr/>
        </p:nvSpPr>
        <p:spPr>
          <a:xfrm>
            <a:off x="14292505" y="5308887"/>
            <a:ext cx="2334300" cy="338400"/>
          </a:xfrm>
          <a:prstGeom prst="rect">
            <a:avLst/>
          </a:prstGeom>
          <a:noFill/>
          <a:ln>
            <a:noFill/>
          </a:ln>
        </p:spPr>
        <p:txBody>
          <a:bodyPr anchorCtr="0" anchor="t" bIns="0" lIns="0" spcFirstLastPara="1" rIns="0" wrap="square" tIns="0">
            <a:spAutoFit/>
          </a:bodyPr>
          <a:lstStyle/>
          <a:p>
            <a:pPr indent="0" lvl="0" marL="0" marR="0" rtl="0" algn="l">
              <a:lnSpc>
                <a:spcPct val="140018"/>
              </a:lnSpc>
              <a:spcBef>
                <a:spcPts val="0"/>
              </a:spcBef>
              <a:spcAft>
                <a:spcPts val="0"/>
              </a:spcAft>
              <a:buNone/>
            </a:pPr>
            <a:r>
              <a:rPr b="0" i="0" lang="en-IE" sz="2199" u="none" cap="none" strike="noStrike">
                <a:solidFill>
                  <a:srgbClr val="000000"/>
                </a:solidFill>
                <a:latin typeface="Arial"/>
                <a:ea typeface="Arial"/>
                <a:cs typeface="Arial"/>
                <a:sym typeface="Arial"/>
              </a:rPr>
              <a:t>.</a:t>
            </a:r>
            <a:endParaRPr/>
          </a:p>
        </p:txBody>
      </p:sp>
      <p:cxnSp>
        <p:nvCxnSpPr>
          <p:cNvPr id="470" name="Google Shape;470;p17"/>
          <p:cNvCxnSpPr/>
          <p:nvPr/>
        </p:nvCxnSpPr>
        <p:spPr>
          <a:xfrm flipH="1" rot="10800000">
            <a:off x="30019" y="1698370"/>
            <a:ext cx="18288000" cy="19050"/>
          </a:xfrm>
          <a:prstGeom prst="straightConnector1">
            <a:avLst/>
          </a:prstGeom>
          <a:noFill/>
          <a:ln cap="flat" cmpd="sng" w="9525">
            <a:solidFill>
              <a:srgbClr val="000000">
                <a:alpha val="29803"/>
              </a:srgbClr>
            </a:solidFill>
            <a:prstDash val="solid"/>
            <a:round/>
            <a:headEnd len="sm" w="sm" type="none"/>
            <a:tailEnd len="sm" w="sm" type="none"/>
          </a:ln>
        </p:spPr>
      </p:cxnSp>
      <p:cxnSp>
        <p:nvCxnSpPr>
          <p:cNvPr id="471" name="Google Shape;471;p17"/>
          <p:cNvCxnSpPr/>
          <p:nvPr/>
        </p:nvCxnSpPr>
        <p:spPr>
          <a:xfrm>
            <a:off x="1144136" y="2993838"/>
            <a:ext cx="0" cy="447300"/>
          </a:xfrm>
          <a:prstGeom prst="straightConnector1">
            <a:avLst/>
          </a:prstGeom>
          <a:noFill/>
          <a:ln cap="flat" cmpd="sng" w="9525">
            <a:solidFill>
              <a:srgbClr val="000000">
                <a:alpha val="29803"/>
              </a:srgbClr>
            </a:solidFill>
            <a:prstDash val="solid"/>
            <a:round/>
            <a:headEnd len="sm" w="sm" type="none"/>
            <a:tailEnd len="sm" w="sm" type="none"/>
          </a:ln>
        </p:spPr>
      </p:cxnSp>
      <p:sp>
        <p:nvSpPr>
          <p:cNvPr id="472" name="Google Shape;472;p17"/>
          <p:cNvSpPr/>
          <p:nvPr/>
        </p:nvSpPr>
        <p:spPr>
          <a:xfrm>
            <a:off x="30019" y="332425"/>
            <a:ext cx="2626559" cy="1050401"/>
          </a:xfrm>
          <a:custGeom>
            <a:rect b="b" l="l" r="r" t="t"/>
            <a:pathLst>
              <a:path extrusionOk="0" h="1050401" w="2626559">
                <a:moveTo>
                  <a:pt x="0" y="0"/>
                </a:moveTo>
                <a:lnTo>
                  <a:pt x="2626559" y="0"/>
                </a:lnTo>
                <a:lnTo>
                  <a:pt x="2626559" y="1050401"/>
                </a:lnTo>
                <a:lnTo>
                  <a:pt x="0" y="1050401"/>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3" name="Google Shape;473;p17"/>
          <p:cNvSpPr/>
          <p:nvPr/>
        </p:nvSpPr>
        <p:spPr>
          <a:xfrm>
            <a:off x="14391012" y="-16534"/>
            <a:ext cx="4317278" cy="1365620"/>
          </a:xfrm>
          <a:custGeom>
            <a:rect b="b" l="l" r="r" t="t"/>
            <a:pathLst>
              <a:path extrusionOk="0" h="1365620" w="4317278">
                <a:moveTo>
                  <a:pt x="0" y="0"/>
                </a:moveTo>
                <a:lnTo>
                  <a:pt x="4317278" y="0"/>
                </a:lnTo>
                <a:lnTo>
                  <a:pt x="4317278" y="1365619"/>
                </a:lnTo>
                <a:lnTo>
                  <a:pt x="0" y="1365619"/>
                </a:lnTo>
                <a:lnTo>
                  <a:pt x="0" y="0"/>
                </a:lnTo>
                <a:close/>
              </a:path>
            </a:pathLst>
          </a:custGeom>
          <a:blipFill rotWithShape="1">
            <a:blip r:embed="rId4">
              <a:alphaModFix/>
            </a:blip>
            <a:stretch>
              <a:fillRect b="0" l="-15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74" name="Google Shape;474;p17"/>
          <p:cNvSpPr txBox="1"/>
          <p:nvPr/>
        </p:nvSpPr>
        <p:spPr>
          <a:xfrm>
            <a:off x="1144125" y="331500"/>
            <a:ext cx="171438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Suggerimenti </a:t>
            </a:r>
            <a:endParaRPr b="1" i="0" sz="7200" u="none" cap="none" strike="noStrike">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per individuare le notizie false online</a:t>
            </a:r>
            <a:endParaRPr sz="7200">
              <a:solidFill>
                <a:srgbClr val="0C4DA2"/>
              </a:solidFill>
              <a:latin typeface="Bricolage Grotesque"/>
              <a:ea typeface="Bricolage Grotesque"/>
              <a:cs typeface="Bricolage Grotesque"/>
              <a:sym typeface="Bricolage Grotesque"/>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p:txBody>
      </p:sp>
      <p:sp>
        <p:nvSpPr>
          <p:cNvPr id="475" name="Google Shape;475;p17"/>
          <p:cNvSpPr/>
          <p:nvPr/>
        </p:nvSpPr>
        <p:spPr>
          <a:xfrm>
            <a:off x="5309175" y="2463473"/>
            <a:ext cx="6019800" cy="3184800"/>
          </a:xfrm>
          <a:prstGeom prst="ellipse">
            <a:avLst/>
          </a:prstGeom>
          <a:solidFill>
            <a:schemeClr val="accent1"/>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chemeClr val="lt1"/>
                </a:solidFill>
                <a:latin typeface="Arial"/>
                <a:ea typeface="Arial"/>
                <a:cs typeface="Arial"/>
                <a:sym typeface="Arial"/>
              </a:rPr>
              <a:t>Controlla la fonte</a:t>
            </a:r>
            <a:endParaRPr b="0" i="0" sz="3600" u="none" cap="none" strike="noStrike">
              <a:solidFill>
                <a:schemeClr val="lt1"/>
              </a:solidFill>
              <a:latin typeface="Arial"/>
              <a:ea typeface="Arial"/>
              <a:cs typeface="Arial"/>
              <a:sym typeface="Arial"/>
            </a:endParaRPr>
          </a:p>
        </p:txBody>
      </p:sp>
      <p:sp>
        <p:nvSpPr>
          <p:cNvPr id="476" name="Google Shape;476;p17"/>
          <p:cNvSpPr/>
          <p:nvPr/>
        </p:nvSpPr>
        <p:spPr>
          <a:xfrm>
            <a:off x="8466801" y="4586308"/>
            <a:ext cx="6019800" cy="3184800"/>
          </a:xfrm>
          <a:prstGeom prst="ellipse">
            <a:avLst/>
          </a:prstGeom>
          <a:solidFill>
            <a:srgbClr val="C2D59B"/>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rgbClr val="0C4DA2"/>
                </a:solidFill>
                <a:latin typeface="Arial"/>
                <a:ea typeface="Arial"/>
                <a:cs typeface="Arial"/>
                <a:sym typeface="Arial"/>
              </a:rPr>
              <a:t>Verifica incrociata con altre fonti</a:t>
            </a:r>
            <a:endParaRPr b="0" i="0" sz="3600" u="none" cap="none" strike="noStrike">
              <a:solidFill>
                <a:srgbClr val="0C4DA2"/>
              </a:solidFill>
              <a:latin typeface="Arial"/>
              <a:ea typeface="Arial"/>
              <a:cs typeface="Arial"/>
              <a:sym typeface="Arial"/>
            </a:endParaRPr>
          </a:p>
        </p:txBody>
      </p:sp>
      <p:sp>
        <p:nvSpPr>
          <p:cNvPr id="477" name="Google Shape;477;p17"/>
          <p:cNvSpPr/>
          <p:nvPr/>
        </p:nvSpPr>
        <p:spPr>
          <a:xfrm>
            <a:off x="2299276" y="4592716"/>
            <a:ext cx="6019800" cy="3184800"/>
          </a:xfrm>
          <a:prstGeom prst="ellipse">
            <a:avLst/>
          </a:prstGeom>
          <a:solidFill>
            <a:srgbClr val="FFFF00"/>
          </a:solidFill>
          <a:ln cap="flat" cmpd="sng" w="25400">
            <a:solidFill>
              <a:srgbClr val="21364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IE" sz="3600" u="none" cap="none" strike="noStrike">
                <a:solidFill>
                  <a:srgbClr val="0C4DA2"/>
                </a:solidFill>
                <a:latin typeface="Arial"/>
                <a:ea typeface="Arial"/>
                <a:cs typeface="Arial"/>
                <a:sym typeface="Arial"/>
              </a:rPr>
              <a:t>Cerca le prove:</a:t>
            </a:r>
            <a:endParaRPr b="0" i="0" sz="3600" u="none" cap="none" strike="noStrike">
              <a:solidFill>
                <a:srgbClr val="0C4DA2"/>
              </a:solidFill>
              <a:latin typeface="Arial"/>
              <a:ea typeface="Arial"/>
              <a:cs typeface="Arial"/>
              <a:sym typeface="Arial"/>
            </a:endParaRPr>
          </a:p>
        </p:txBody>
      </p:sp>
      <p:sp>
        <p:nvSpPr>
          <p:cNvPr id="478" name="Google Shape;478;p17"/>
          <p:cNvSpPr txBox="1"/>
          <p:nvPr/>
        </p:nvSpPr>
        <p:spPr>
          <a:xfrm>
            <a:off x="30019" y="7836944"/>
            <a:ext cx="17876981"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1" lang="en-IE" sz="3200" u="sng" cap="none" strike="noStrike">
                <a:solidFill>
                  <a:srgbClr val="0C4DA2"/>
                </a:solidFill>
                <a:highlight>
                  <a:srgbClr val="FFFF00"/>
                </a:highlight>
                <a:latin typeface="Arial"/>
                <a:ea typeface="Arial"/>
                <a:cs typeface="Arial"/>
                <a:sym typeface="Arial"/>
                <a:hlinkClick r:id="rId5">
                  <a:extLst>
                    <a:ext uri="{A12FA001-AC4F-418D-AE19-62706E023703}">
                      <ahyp:hlinkClr val="tx"/>
                    </a:ext>
                  </a:extLst>
                </a:hlinkClick>
              </a:rPr>
              <a:t>https://safeguarding.network/blog/fake-news-misinformation-and-disinformation-what-schools-need-to-know</a:t>
            </a:r>
            <a:endParaRPr b="1" i="1" sz="3200" u="none" cap="none" strike="noStrike">
              <a:solidFill>
                <a:srgbClr val="0C4DA2"/>
              </a:solidFill>
              <a:highlight>
                <a:srgbClr val="FFFF00"/>
              </a:highlight>
              <a:latin typeface="Arial"/>
              <a:ea typeface="Arial"/>
              <a:cs typeface="Arial"/>
              <a:sym typeface="Arial"/>
            </a:endParaRPr>
          </a:p>
        </p:txBody>
      </p:sp>
      <p:sp>
        <p:nvSpPr>
          <p:cNvPr id="479" name="Google Shape;479;p17"/>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0" name="Google Shape;480;p17"/>
          <p:cNvSpPr txBox="1"/>
          <p:nvPr/>
        </p:nvSpPr>
        <p:spPr>
          <a:xfrm>
            <a:off x="10319432" y="9393995"/>
            <a:ext cx="7174500" cy="81330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cxnSp>
        <p:nvCxnSpPr>
          <p:cNvPr id="485" name="Google Shape;485;p18"/>
          <p:cNvCxnSpPr/>
          <p:nvPr/>
        </p:nvCxnSpPr>
        <p:spPr>
          <a:xfrm flipH="1" rot="10800000">
            <a:off x="30019" y="1698370"/>
            <a:ext cx="18288000" cy="19050"/>
          </a:xfrm>
          <a:prstGeom prst="straightConnector1">
            <a:avLst/>
          </a:prstGeom>
          <a:noFill/>
          <a:ln cap="flat" cmpd="sng" w="9525">
            <a:solidFill>
              <a:srgbClr val="000000">
                <a:alpha val="29803"/>
              </a:srgbClr>
            </a:solidFill>
            <a:prstDash val="solid"/>
            <a:round/>
            <a:headEnd len="sm" w="sm" type="none"/>
            <a:tailEnd len="sm" w="sm" type="none"/>
          </a:ln>
        </p:spPr>
      </p:cxnSp>
      <p:cxnSp>
        <p:nvCxnSpPr>
          <p:cNvPr id="486" name="Google Shape;486;p18"/>
          <p:cNvCxnSpPr/>
          <p:nvPr/>
        </p:nvCxnSpPr>
        <p:spPr>
          <a:xfrm>
            <a:off x="1144136" y="2796769"/>
            <a:ext cx="0" cy="447300"/>
          </a:xfrm>
          <a:prstGeom prst="straightConnector1">
            <a:avLst/>
          </a:prstGeom>
          <a:noFill/>
          <a:ln cap="flat" cmpd="sng" w="9525">
            <a:solidFill>
              <a:srgbClr val="000000">
                <a:alpha val="29803"/>
              </a:srgbClr>
            </a:solidFill>
            <a:prstDash val="solid"/>
            <a:round/>
            <a:headEnd len="sm" w="sm" type="none"/>
            <a:tailEnd len="sm" w="sm" type="none"/>
          </a:ln>
        </p:spPr>
      </p:cxnSp>
      <p:sp>
        <p:nvSpPr>
          <p:cNvPr id="487" name="Google Shape;487;p18"/>
          <p:cNvSpPr/>
          <p:nvPr/>
        </p:nvSpPr>
        <p:spPr>
          <a:xfrm>
            <a:off x="532527" y="140769"/>
            <a:ext cx="2626559" cy="1050401"/>
          </a:xfrm>
          <a:custGeom>
            <a:rect b="b" l="l" r="r" t="t"/>
            <a:pathLst>
              <a:path extrusionOk="0" h="1050401" w="2626559">
                <a:moveTo>
                  <a:pt x="0" y="0"/>
                </a:moveTo>
                <a:lnTo>
                  <a:pt x="2626559" y="0"/>
                </a:lnTo>
                <a:lnTo>
                  <a:pt x="2626559" y="1050401"/>
                </a:lnTo>
                <a:lnTo>
                  <a:pt x="0" y="1050401"/>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8" name="Google Shape;488;p18"/>
          <p:cNvSpPr/>
          <p:nvPr/>
        </p:nvSpPr>
        <p:spPr>
          <a:xfrm>
            <a:off x="14070920" y="263448"/>
            <a:ext cx="4317278" cy="1365620"/>
          </a:xfrm>
          <a:custGeom>
            <a:rect b="b" l="l" r="r" t="t"/>
            <a:pathLst>
              <a:path extrusionOk="0" h="1365620" w="4317278">
                <a:moveTo>
                  <a:pt x="0" y="0"/>
                </a:moveTo>
                <a:lnTo>
                  <a:pt x="4317278" y="0"/>
                </a:lnTo>
                <a:lnTo>
                  <a:pt x="4317278" y="1365619"/>
                </a:lnTo>
                <a:lnTo>
                  <a:pt x="0" y="1365619"/>
                </a:lnTo>
                <a:lnTo>
                  <a:pt x="0" y="0"/>
                </a:lnTo>
                <a:close/>
              </a:path>
            </a:pathLst>
          </a:custGeom>
          <a:blipFill rotWithShape="1">
            <a:blip r:embed="rId4">
              <a:alphaModFix/>
            </a:blip>
            <a:stretch>
              <a:fillRect b="0" l="-15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489" name="Google Shape;489;p18"/>
          <p:cNvSpPr txBox="1"/>
          <p:nvPr/>
        </p:nvSpPr>
        <p:spPr>
          <a:xfrm>
            <a:off x="258386" y="2796764"/>
            <a:ext cx="13705200" cy="6680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sng" cap="none" strike="noStrike">
                <a:solidFill>
                  <a:srgbClr val="000000"/>
                </a:solidFill>
                <a:latin typeface="Arial"/>
                <a:ea typeface="Arial"/>
                <a:cs typeface="Arial"/>
                <a:sym typeface="Arial"/>
                <a:hlinkClick r:id="rId5">
                  <a:extLst>
                    <a:ext uri="{A12FA001-AC4F-418D-AE19-62706E023703}">
                      <ahyp:hlinkClr val="tx"/>
                    </a:ext>
                  </a:extLst>
                </a:hlinkClick>
              </a:rPr>
              <a:t>https://www.snopes.com/</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1" lang="en-IE" sz="2800" u="none" cap="none" strike="noStrike">
                <a:solidFill>
                  <a:srgbClr val="000099"/>
                </a:solidFill>
                <a:latin typeface="Arial"/>
                <a:ea typeface="Arial"/>
                <a:cs typeface="Arial"/>
                <a:sym typeface="Arial"/>
              </a:rPr>
              <a:t>Noto sito web di fact-checking che indaga e verifica (o smentisce) una vasta gamma di affermazioni, voci, bufale e informazioni errate che circolano online, in particolare sui social media.</a:t>
            </a:r>
            <a:endParaRPr/>
          </a:p>
          <a:p>
            <a:pPr indent="0" lvl="0" marL="0" marR="0" rtl="0" algn="l">
              <a:lnSpc>
                <a:spcPct val="100000"/>
              </a:lnSpc>
              <a:spcBef>
                <a:spcPts val="0"/>
              </a:spcBef>
              <a:spcAft>
                <a:spcPts val="0"/>
              </a:spcAft>
              <a:buClr>
                <a:srgbClr val="000000"/>
              </a:buClr>
              <a:buSzPts val="2800"/>
              <a:buFont typeface="Arial"/>
              <a:buNone/>
            </a:pPr>
            <a:r>
              <a:rPr b="0" i="0" lang="en-IE" sz="2800" u="none" cap="none" strike="noStrike">
                <a:solidFill>
                  <a:srgbClr val="000000"/>
                </a:solidFill>
                <a:latin typeface="Arial"/>
                <a:ea typeface="Arial"/>
                <a:cs typeface="Arial"/>
                <a:sym typeface="Arial"/>
              </a:rPr>
              <a:t>Ecco cosa fa Snopes:</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0C4DA2"/>
                </a:solidFill>
                <a:latin typeface="Arial"/>
                <a:ea typeface="Arial"/>
                <a:cs typeface="Arial"/>
                <a:sym typeface="Arial"/>
              </a:rPr>
              <a:t>Verifica notizie virali, meme e voci.</a:t>
            </a:r>
            <a:br>
              <a:rPr b="0" i="0" lang="en-IE" sz="2800" u="none" cap="none" strike="noStrike">
                <a:solidFill>
                  <a:srgbClr val="000000"/>
                </a:solidFill>
                <a:latin typeface="Arial"/>
                <a:ea typeface="Arial"/>
                <a:cs typeface="Arial"/>
                <a:sym typeface="Arial"/>
              </a:rPr>
            </a:br>
            <a:r>
              <a:rPr b="0" i="0" lang="en-IE" sz="2800" u="none" cap="none" strike="noStrike">
                <a:solidFill>
                  <a:srgbClr val="000000"/>
                </a:solidFill>
                <a:latin typeface="Arial"/>
                <a:ea typeface="Arial"/>
                <a:cs typeface="Arial"/>
                <a:sym typeface="Arial"/>
              </a:rPr>
              <a:t>(ad esempio, affermazioni politiche, gossip sulle celebrità, truffe e notizie strane)</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0C4DA2"/>
                </a:solidFill>
                <a:latin typeface="Arial"/>
                <a:ea typeface="Arial"/>
                <a:cs typeface="Arial"/>
                <a:sym typeface="Arial"/>
              </a:rPr>
              <a:t>Valuta l'accuratezza delle affermazioni</a:t>
            </a:r>
            <a:r>
              <a:rPr b="1" i="0" lang="en-IE" sz="2800" u="none" cap="none" strike="noStrike">
                <a:solidFill>
                  <a:srgbClr val="FF0000"/>
                </a:solidFill>
                <a:latin typeface="Arial"/>
                <a:ea typeface="Arial"/>
                <a:cs typeface="Arial"/>
                <a:sym typeface="Arial"/>
              </a:rPr>
              <a:t> </a:t>
            </a:r>
            <a:r>
              <a:rPr b="0" i="0" lang="en-IE" sz="2800" u="none" cap="none" strike="noStrike">
                <a:solidFill>
                  <a:srgbClr val="000000"/>
                </a:solidFill>
                <a:latin typeface="Arial"/>
                <a:ea typeface="Arial"/>
                <a:cs typeface="Arial"/>
                <a:sym typeface="Arial"/>
              </a:rPr>
              <a:t>utilizzando etichette chiare come </a:t>
            </a:r>
            <a:r>
              <a:rPr b="0" i="1" lang="en-IE" sz="2800" u="none" cap="none" strike="noStrike">
                <a:solidFill>
                  <a:srgbClr val="000000"/>
                </a:solidFill>
                <a:latin typeface="Arial"/>
                <a:ea typeface="Arial"/>
                <a:cs typeface="Arial"/>
                <a:sym typeface="Arial"/>
              </a:rPr>
              <a:t>Vero</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Falso</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Misto</a:t>
            </a:r>
            <a:r>
              <a:rPr b="0" i="0" lang="en-IE" sz="2800" u="none" cap="none" strike="noStrike">
                <a:solidFill>
                  <a:srgbClr val="000000"/>
                </a:solidFill>
                <a:latin typeface="Arial"/>
                <a:ea typeface="Arial"/>
                <a:cs typeface="Arial"/>
                <a:sym typeface="Arial"/>
              </a:rPr>
              <a:t>, </a:t>
            </a:r>
            <a:r>
              <a:rPr b="0" i="1" lang="en-IE" sz="2800" u="none" cap="none" strike="noStrike">
                <a:solidFill>
                  <a:srgbClr val="000000"/>
                </a:solidFill>
                <a:latin typeface="Arial"/>
                <a:ea typeface="Arial"/>
                <a:cs typeface="Arial"/>
                <a:sym typeface="Arial"/>
              </a:rPr>
              <a:t>Non provato</a:t>
            </a:r>
            <a:r>
              <a:rPr b="0" i="0" lang="en-IE" sz="2800" u="none" cap="none" strike="noStrike">
                <a:solidFill>
                  <a:srgbClr val="000000"/>
                </a:solidFill>
                <a:latin typeface="Arial"/>
                <a:ea typeface="Arial"/>
                <a:cs typeface="Arial"/>
                <a:sym typeface="Arial"/>
              </a:rPr>
              <a:t>, ecc.</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0C4DA2"/>
                </a:solidFill>
                <a:latin typeface="Arial"/>
                <a:ea typeface="Arial"/>
                <a:cs typeface="Arial"/>
                <a:sym typeface="Arial"/>
              </a:rPr>
              <a:t>Fornisce ricerche dettagliate e fonti </a:t>
            </a:r>
            <a:r>
              <a:rPr b="0" i="0" lang="en-IE" sz="2800" u="none" cap="none" strike="noStrike">
                <a:solidFill>
                  <a:srgbClr val="000000"/>
                </a:solidFill>
                <a:latin typeface="Arial"/>
                <a:ea typeface="Arial"/>
                <a:cs typeface="Arial"/>
                <a:sym typeface="Arial"/>
              </a:rPr>
              <a:t>per spiegare perché qualcosa è vero o falso.</a:t>
            </a:r>
            <a:endParaRPr/>
          </a:p>
          <a:p>
            <a:pPr indent="-177800" lvl="0" marL="0" marR="0" rtl="0" algn="l">
              <a:lnSpc>
                <a:spcPct val="100000"/>
              </a:lnSpc>
              <a:spcBef>
                <a:spcPts val="0"/>
              </a:spcBef>
              <a:spcAft>
                <a:spcPts val="0"/>
              </a:spcAft>
              <a:buClr>
                <a:srgbClr val="000000"/>
              </a:buClr>
              <a:buSzPts val="2800"/>
              <a:buFont typeface="Arial"/>
              <a:buChar char="•"/>
            </a:pPr>
            <a:r>
              <a:rPr b="1" i="0" lang="en-IE" sz="2800" u="none" cap="none" strike="noStrike">
                <a:solidFill>
                  <a:srgbClr val="0C4DA2"/>
                </a:solidFill>
                <a:latin typeface="Arial"/>
                <a:ea typeface="Arial"/>
                <a:cs typeface="Arial"/>
                <a:sym typeface="Arial"/>
              </a:rPr>
              <a:t>Aiuta i lettori a riconoscere le informazioni errate</a:t>
            </a:r>
            <a:r>
              <a:rPr b="1" i="0" lang="en-IE" sz="2800" u="none" cap="none" strike="noStrike">
                <a:solidFill>
                  <a:srgbClr val="FF0000"/>
                </a:solidFill>
                <a:latin typeface="Arial"/>
                <a:ea typeface="Arial"/>
                <a:cs typeface="Arial"/>
                <a:sym typeface="Arial"/>
              </a:rPr>
              <a:t> </a:t>
            </a:r>
            <a:r>
              <a:rPr b="0" i="0" lang="en-IE" sz="2800" u="none" cap="none" strike="noStrike">
                <a:solidFill>
                  <a:srgbClr val="000000"/>
                </a:solidFill>
                <a:latin typeface="Arial"/>
                <a:ea typeface="Arial"/>
                <a:cs typeface="Arial"/>
                <a:sym typeface="Arial"/>
              </a:rPr>
              <a:t>e a imparare a verificare autonomamente i contenuti online.</a:t>
            </a:r>
            <a:endParaRPr/>
          </a:p>
          <a:p>
            <a:pPr indent="0" lvl="0" marL="0" marR="0" rtl="0" algn="l">
              <a:lnSpc>
                <a:spcPct val="100000"/>
              </a:lnSpc>
              <a:spcBef>
                <a:spcPts val="0"/>
              </a:spcBef>
              <a:spcAft>
                <a:spcPts val="0"/>
              </a:spcAft>
              <a:buNone/>
            </a:pPr>
            <a:r>
              <a:rPr b="0" i="1" lang="en-IE" sz="2800" u="none" cap="none" strike="noStrike">
                <a:solidFill>
                  <a:srgbClr val="000099"/>
                </a:solidFill>
                <a:latin typeface="Arial"/>
                <a:ea typeface="Arial"/>
                <a:cs typeface="Arial"/>
                <a:sym typeface="Arial"/>
              </a:rPr>
              <a:t>Lanciato originariamente nel 1994, Snopes è uno dei più antichi siti di verifica dei fatti su Internet ed è ampiamente apprezzato per la sua neutralità e il suo approccio basato sulle prove</a:t>
            </a:r>
            <a:r>
              <a:rPr b="0" i="1" lang="en-IE" sz="3200" u="none" cap="none" strike="noStrike">
                <a:solidFill>
                  <a:srgbClr val="000099"/>
                </a:solidFill>
                <a:latin typeface="Arial"/>
                <a:ea typeface="Arial"/>
                <a:cs typeface="Arial"/>
                <a:sym typeface="Arial"/>
              </a:rPr>
              <a:t>.</a:t>
            </a:r>
            <a:endParaRPr b="0" i="1" sz="4400" u="none" cap="none" strike="noStrike">
              <a:solidFill>
                <a:srgbClr val="000099"/>
              </a:solidFill>
              <a:latin typeface="Arial"/>
              <a:ea typeface="Arial"/>
              <a:cs typeface="Arial"/>
              <a:sym typeface="Arial"/>
            </a:endParaRPr>
          </a:p>
        </p:txBody>
      </p:sp>
      <p:pic>
        <p:nvPicPr>
          <p:cNvPr id="490" name="Google Shape;490;p18"/>
          <p:cNvPicPr preferRelativeResize="0"/>
          <p:nvPr/>
        </p:nvPicPr>
        <p:blipFill rotWithShape="1">
          <a:blip r:embed="rId6">
            <a:alphaModFix/>
          </a:blip>
          <a:srcRect b="0" l="0" r="0" t="0"/>
          <a:stretch/>
        </p:blipFill>
        <p:spPr>
          <a:xfrm>
            <a:off x="14052330" y="3049382"/>
            <a:ext cx="4354452" cy="6175172"/>
          </a:xfrm>
          <a:prstGeom prst="rect">
            <a:avLst/>
          </a:prstGeom>
          <a:noFill/>
          <a:ln>
            <a:noFill/>
          </a:ln>
        </p:spPr>
      </p:pic>
      <p:sp>
        <p:nvSpPr>
          <p:cNvPr id="491" name="Google Shape;491;p18"/>
          <p:cNvSpPr txBox="1"/>
          <p:nvPr/>
        </p:nvSpPr>
        <p:spPr>
          <a:xfrm>
            <a:off x="1144125" y="331500"/>
            <a:ext cx="171438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Suggerimenti </a:t>
            </a:r>
            <a:endParaRPr b="1" i="0" sz="7200" u="none" cap="none" strike="noStrike">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per individuare le notizie false online</a:t>
            </a:r>
            <a:endParaRPr sz="7200">
              <a:solidFill>
                <a:srgbClr val="0C4DA2"/>
              </a:solidFill>
              <a:latin typeface="Bricolage Grotesque"/>
              <a:ea typeface="Bricolage Grotesque"/>
              <a:cs typeface="Bricolage Grotesque"/>
              <a:sym typeface="Bricolage Grotesque"/>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19"/>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7" name="Google Shape;497;p19"/>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8" name="Google Shape;498;p19"/>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99" name="Google Shape;499;p19"/>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0" name="Google Shape;500;p19"/>
          <p:cNvSpPr txBox="1"/>
          <p:nvPr/>
        </p:nvSpPr>
        <p:spPr>
          <a:xfrm>
            <a:off x="1533102" y="3251030"/>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501" name="Google Shape;501;p19"/>
          <p:cNvSpPr txBox="1"/>
          <p:nvPr/>
        </p:nvSpPr>
        <p:spPr>
          <a:xfrm>
            <a:off x="10459659" y="5426475"/>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02" name="Google Shape;502;p19"/>
          <p:cNvSpPr txBox="1"/>
          <p:nvPr/>
        </p:nvSpPr>
        <p:spPr>
          <a:xfrm>
            <a:off x="12192995" y="2340837"/>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03" name="Google Shape;503;p19"/>
          <p:cNvSpPr txBox="1"/>
          <p:nvPr/>
        </p:nvSpPr>
        <p:spPr>
          <a:xfrm>
            <a:off x="10459659" y="8153672"/>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pic>
        <p:nvPicPr>
          <p:cNvPr id="504" name="Google Shape;504;p19"/>
          <p:cNvPicPr preferRelativeResize="0"/>
          <p:nvPr/>
        </p:nvPicPr>
        <p:blipFill rotWithShape="1">
          <a:blip r:embed="rId6">
            <a:alphaModFix/>
          </a:blip>
          <a:srcRect b="0" l="0" r="0" t="0"/>
          <a:stretch/>
        </p:blipFill>
        <p:spPr>
          <a:xfrm>
            <a:off x="328133" y="1938384"/>
            <a:ext cx="4387695" cy="6976180"/>
          </a:xfrm>
          <a:prstGeom prst="rect">
            <a:avLst/>
          </a:prstGeom>
          <a:noFill/>
          <a:ln>
            <a:noFill/>
          </a:ln>
        </p:spPr>
      </p:pic>
      <p:pic>
        <p:nvPicPr>
          <p:cNvPr id="505" name="Google Shape;505;p19"/>
          <p:cNvPicPr preferRelativeResize="0"/>
          <p:nvPr/>
        </p:nvPicPr>
        <p:blipFill rotWithShape="1">
          <a:blip r:embed="rId7">
            <a:alphaModFix/>
          </a:blip>
          <a:srcRect b="0" l="0" r="0" t="0"/>
          <a:stretch/>
        </p:blipFill>
        <p:spPr>
          <a:xfrm>
            <a:off x="4883644" y="6052013"/>
            <a:ext cx="10166767" cy="3091178"/>
          </a:xfrm>
          <a:prstGeom prst="rect">
            <a:avLst/>
          </a:prstGeom>
          <a:noFill/>
          <a:ln>
            <a:noFill/>
          </a:ln>
        </p:spPr>
      </p:pic>
      <p:pic>
        <p:nvPicPr>
          <p:cNvPr id="506" name="Google Shape;506;p19"/>
          <p:cNvPicPr preferRelativeResize="0"/>
          <p:nvPr/>
        </p:nvPicPr>
        <p:blipFill rotWithShape="1">
          <a:blip r:embed="rId8">
            <a:alphaModFix/>
          </a:blip>
          <a:srcRect b="0" l="0" r="0" t="0"/>
          <a:stretch/>
        </p:blipFill>
        <p:spPr>
          <a:xfrm>
            <a:off x="4992908" y="1970506"/>
            <a:ext cx="3862977" cy="4217273"/>
          </a:xfrm>
          <a:prstGeom prst="rect">
            <a:avLst/>
          </a:prstGeom>
          <a:noFill/>
          <a:ln>
            <a:noFill/>
          </a:ln>
        </p:spPr>
      </p:pic>
      <p:sp>
        <p:nvSpPr>
          <p:cNvPr id="507" name="Google Shape;507;p19"/>
          <p:cNvSpPr txBox="1"/>
          <p:nvPr/>
        </p:nvSpPr>
        <p:spPr>
          <a:xfrm>
            <a:off x="1144125" y="331500"/>
            <a:ext cx="17143800" cy="2862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Suggerimenti </a:t>
            </a:r>
            <a:endParaRPr b="1" i="0" sz="7200" u="none" cap="none" strike="noStrike">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Clr>
                <a:srgbClr val="000000"/>
              </a:buClr>
              <a:buSzPts val="4800"/>
              <a:buFont typeface="Arial"/>
              <a:buNone/>
            </a:pPr>
            <a:r>
              <a:rPr b="1" i="0" lang="en-IE" sz="7200" u="none" cap="none" strike="noStrike">
                <a:solidFill>
                  <a:srgbClr val="0C4DA2"/>
                </a:solidFill>
                <a:latin typeface="Bricolage Grotesque"/>
                <a:ea typeface="Bricolage Grotesque"/>
                <a:cs typeface="Bricolage Grotesque"/>
                <a:sym typeface="Bricolage Grotesque"/>
              </a:rPr>
              <a:t>per individuare le notizie false online</a:t>
            </a:r>
            <a:endParaRPr sz="7200">
              <a:solidFill>
                <a:srgbClr val="0C4DA2"/>
              </a:solidFill>
              <a:latin typeface="Bricolage Grotesque"/>
              <a:ea typeface="Bricolage Grotesque"/>
              <a:cs typeface="Bricolage Grotesque"/>
              <a:sym typeface="Bricolage Grotesque"/>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20"/>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3" name="Google Shape;513;p20"/>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4" name="Google Shape;514;p20"/>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15" name="Google Shape;515;p20"/>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6" name="Google Shape;516;p20"/>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517" name="Google Shape;517;p20"/>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18" name="Google Shape;518;p20"/>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19" name="Google Shape;519;p20"/>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520" name="Google Shape;520;p20"/>
          <p:cNvSpPr txBox="1"/>
          <p:nvPr/>
        </p:nvSpPr>
        <p:spPr>
          <a:xfrm>
            <a:off x="555990" y="1860730"/>
            <a:ext cx="13688400" cy="1754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5400" u="none" cap="none" strike="noStrike">
                <a:solidFill>
                  <a:srgbClr val="0C4DA2"/>
                </a:solidFill>
                <a:latin typeface="Arial"/>
                <a:ea typeface="Arial"/>
                <a:cs typeface="Arial"/>
                <a:sym typeface="Arial"/>
              </a:rPr>
              <a:t>Feedback </a:t>
            </a:r>
            <a:endParaRPr sz="5400">
              <a:solidFill>
                <a:srgbClr val="0C4DA2"/>
              </a:solidFill>
            </a:endParaRPr>
          </a:p>
          <a:p>
            <a:pPr indent="0" lvl="0" marL="0" marR="0" rtl="0" algn="l">
              <a:lnSpc>
                <a:spcPct val="100000"/>
              </a:lnSpc>
              <a:spcBef>
                <a:spcPts val="0"/>
              </a:spcBef>
              <a:spcAft>
                <a:spcPts val="0"/>
              </a:spcAft>
              <a:buNone/>
            </a:pPr>
            <a:r>
              <a:rPr b="0" i="1" lang="en-IE" sz="5400" u="none" cap="none" strike="noStrike">
                <a:solidFill>
                  <a:srgbClr val="0C4DA2"/>
                </a:solidFill>
                <a:latin typeface="Arial"/>
                <a:ea typeface="Arial"/>
                <a:cs typeface="Arial"/>
                <a:sym typeface="Arial"/>
              </a:rPr>
              <a:t>Attuazione delle possibili soluzioni</a:t>
            </a:r>
            <a:endParaRPr b="0" i="0" sz="5400" u="none" cap="none" strike="noStrike">
              <a:solidFill>
                <a:srgbClr val="0C4DA2"/>
              </a:solidFill>
              <a:latin typeface="Arial"/>
              <a:ea typeface="Arial"/>
              <a:cs typeface="Arial"/>
              <a:sym typeface="Arial"/>
            </a:endParaRPr>
          </a:p>
        </p:txBody>
      </p:sp>
      <p:sp>
        <p:nvSpPr>
          <p:cNvPr id="521" name="Google Shape;521;p20"/>
          <p:cNvSpPr txBox="1"/>
          <p:nvPr/>
        </p:nvSpPr>
        <p:spPr>
          <a:xfrm>
            <a:off x="614349" y="4311022"/>
            <a:ext cx="14885700" cy="2370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000" u="none" cap="none" strike="noStrike">
                <a:solidFill>
                  <a:srgbClr val="0C4DA2"/>
                </a:solidFill>
                <a:highlight>
                  <a:srgbClr val="FFFF00"/>
                </a:highlight>
                <a:latin typeface="Arial"/>
                <a:ea typeface="Arial"/>
                <a:cs typeface="Arial"/>
                <a:sym typeface="Arial"/>
              </a:rPr>
              <a:t>Link ai risultati su Padlet:</a:t>
            </a:r>
            <a:endParaRPr>
              <a:solidFill>
                <a:srgbClr val="0C4DA2"/>
              </a:solidFill>
              <a:highlight>
                <a:srgbClr val="FFFF00"/>
              </a:highlight>
            </a:endParaRPr>
          </a:p>
          <a:p>
            <a:pPr indent="0" lvl="0" marL="0" marR="0" rtl="0" algn="l">
              <a:lnSpc>
                <a:spcPct val="100000"/>
              </a:lnSpc>
              <a:spcBef>
                <a:spcPts val="0"/>
              </a:spcBef>
              <a:spcAft>
                <a:spcPts val="0"/>
              </a:spcAft>
              <a:buNone/>
            </a:pPr>
            <a:r>
              <a:rPr b="0" i="0" lang="en-IE" sz="4000" u="sng" cap="none" strike="noStrike">
                <a:solidFill>
                  <a:srgbClr val="000000"/>
                </a:solidFill>
                <a:highlight>
                  <a:srgbClr val="FFFF00"/>
                </a:highlight>
                <a:latin typeface="Arial"/>
                <a:ea typeface="Arial"/>
                <a:cs typeface="Arial"/>
                <a:sym typeface="Arial"/>
                <a:hlinkClick r:id="rId6">
                  <a:extLst>
                    <a:ext uri="{A12FA001-AC4F-418D-AE19-62706E023703}">
                      <ahyp:hlinkClr val="tx"/>
                    </a:ext>
                  </a:extLst>
                </a:hlinkClick>
              </a:rPr>
              <a:t>https://padlet.com/euphoricweekendliterature/how-can-we-as-parents-teachers-and-school-leaders-implement--gzhfj1y25s7ir6r2</a:t>
            </a:r>
            <a:endParaRPr b="0" i="0" sz="4000" u="none" cap="none" strike="noStrike">
              <a:solidFill>
                <a:srgbClr val="000000"/>
              </a:solidFill>
              <a:highlight>
                <a:srgbClr val="FFFF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2800" u="none" cap="none" strike="noStrike">
              <a:solidFill>
                <a:srgbClr val="000000"/>
              </a:solidFill>
              <a:latin typeface="Arial"/>
              <a:ea typeface="Arial"/>
              <a:cs typeface="Arial"/>
              <a:sym typeface="Arial"/>
            </a:endParaRPr>
          </a:p>
        </p:txBody>
      </p:sp>
      <p:sp>
        <p:nvSpPr>
          <p:cNvPr id="522" name="Google Shape;522;p20"/>
          <p:cNvSpPr txBox="1"/>
          <p:nvPr/>
        </p:nvSpPr>
        <p:spPr>
          <a:xfrm>
            <a:off x="3878700" y="756213"/>
            <a:ext cx="126834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Agire</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21"/>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8" name="Google Shape;528;p21"/>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9" name="Google Shape;529;p21"/>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30" name="Google Shape;530;p21"/>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1" name="Google Shape;531;p21"/>
          <p:cNvSpPr txBox="1"/>
          <p:nvPr/>
        </p:nvSpPr>
        <p:spPr>
          <a:xfrm>
            <a:off x="1533102" y="3710857"/>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532" name="Google Shape;532;p21"/>
          <p:cNvSpPr txBox="1"/>
          <p:nvPr/>
        </p:nvSpPr>
        <p:spPr>
          <a:xfrm>
            <a:off x="10459659" y="3027331"/>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533" name="Google Shape;533;p21"/>
          <p:cNvSpPr txBox="1"/>
          <p:nvPr/>
        </p:nvSpPr>
        <p:spPr>
          <a:xfrm>
            <a:off x="10459659" y="5886302"/>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34" name="Google Shape;534;p21"/>
          <p:cNvSpPr txBox="1"/>
          <p:nvPr/>
        </p:nvSpPr>
        <p:spPr>
          <a:xfrm>
            <a:off x="12192995" y="2800664"/>
            <a:ext cx="4368900" cy="277200"/>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35" name="Google Shape;535;p21"/>
          <p:cNvSpPr txBox="1"/>
          <p:nvPr/>
        </p:nvSpPr>
        <p:spPr>
          <a:xfrm>
            <a:off x="10459659" y="8613499"/>
            <a:ext cx="1578900" cy="1182000"/>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536" name="Google Shape;536;p21"/>
          <p:cNvSpPr txBox="1"/>
          <p:nvPr/>
        </p:nvSpPr>
        <p:spPr>
          <a:xfrm>
            <a:off x="1402079" y="3064370"/>
            <a:ext cx="13467600" cy="5668500"/>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b="1" i="0" lang="en-IE" sz="2800" u="none" cap="none" strike="noStrike">
                <a:solidFill>
                  <a:schemeClr val="dk1"/>
                </a:solidFill>
                <a:latin typeface="Arial"/>
                <a:ea typeface="Arial"/>
                <a:cs typeface="Arial"/>
                <a:sym typeface="Arial"/>
              </a:rPr>
              <a:t>Struttura di risposta del leader: le "4 C"</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Calma: </a:t>
            </a:r>
            <a:r>
              <a:rPr b="0" i="0" lang="en-IE" sz="3600" u="none" cap="none" strike="noStrike">
                <a:solidFill>
                  <a:srgbClr val="000000"/>
                </a:solidFill>
                <a:latin typeface="Arial"/>
                <a:ea typeface="Arial"/>
                <a:cs typeface="Arial"/>
                <a:sym typeface="Arial"/>
              </a:rPr>
              <a:t>non alimentare il panico. Mostra compostezza e prendi decisioni ponderate. Ritrova la calma prima di comunicare.</a:t>
            </a:r>
            <a:endParaRPr b="0" i="0" sz="3600" u="none" cap="none" strike="noStrike">
              <a:solidFill>
                <a:srgbClr val="000000"/>
              </a:solidFill>
              <a:latin typeface="Arial"/>
              <a:ea typeface="Arial"/>
              <a:cs typeface="Arial"/>
              <a:sym typeface="Arial"/>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Chiarezza: </a:t>
            </a:r>
            <a:r>
              <a:rPr b="0" i="0" lang="en-IE" sz="3600" u="none" cap="none" strike="noStrike">
                <a:solidFill>
                  <a:srgbClr val="000000"/>
                </a:solidFill>
                <a:latin typeface="Arial"/>
                <a:ea typeface="Arial"/>
                <a:cs typeface="Arial"/>
                <a:sym typeface="Arial"/>
              </a:rPr>
              <a:t>comunicare in modo trasparente le informazioni verificate.</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Cura: </a:t>
            </a:r>
            <a:r>
              <a:rPr b="0" i="0" lang="en-IE" sz="3600" u="none" cap="none" strike="noStrike">
                <a:solidFill>
                  <a:srgbClr val="000000"/>
                </a:solidFill>
                <a:latin typeface="Arial"/>
                <a:ea typeface="Arial"/>
                <a:cs typeface="Arial"/>
                <a:sym typeface="Arial"/>
              </a:rPr>
              <a:t>date priorità al benessere degli studenti e del personale, offrendo consulenza o supporto pratico dove necessario.</a:t>
            </a:r>
            <a:endParaRPr/>
          </a:p>
          <a:p>
            <a:pPr indent="-285750" lvl="0" marL="285750" marR="0" rtl="0" algn="l">
              <a:lnSpc>
                <a:spcPct val="107000"/>
              </a:lnSpc>
              <a:spcBef>
                <a:spcPts val="800"/>
              </a:spcBef>
              <a:spcAft>
                <a:spcPts val="0"/>
              </a:spcAft>
              <a:buClr>
                <a:srgbClr val="000000"/>
              </a:buClr>
              <a:buSzPts val="3600"/>
              <a:buFont typeface="Arial"/>
              <a:buChar char="•"/>
            </a:pPr>
            <a:r>
              <a:rPr b="1" i="0" lang="en-IE" sz="3600" u="none" cap="none" strike="noStrike">
                <a:solidFill>
                  <a:srgbClr val="000000"/>
                </a:solidFill>
                <a:latin typeface="Arial"/>
                <a:ea typeface="Arial"/>
                <a:cs typeface="Arial"/>
                <a:sym typeface="Arial"/>
              </a:rPr>
              <a:t>Coinvolgimento della comunità: </a:t>
            </a:r>
            <a:r>
              <a:rPr b="0" i="0" lang="en-IE" sz="3600" u="none" cap="none" strike="noStrike">
                <a:solidFill>
                  <a:srgbClr val="000000"/>
                </a:solidFill>
                <a:latin typeface="Arial"/>
                <a:ea typeface="Arial"/>
                <a:cs typeface="Arial"/>
                <a:sym typeface="Arial"/>
              </a:rPr>
              <a:t>coinvolgere genitori, autorità locali e esperti/e esterni/e per creare una risposta unitaria.</a:t>
            </a:r>
            <a:endParaRPr/>
          </a:p>
        </p:txBody>
      </p:sp>
      <p:sp>
        <p:nvSpPr>
          <p:cNvPr id="537" name="Google Shape;537;p21"/>
          <p:cNvSpPr txBox="1"/>
          <p:nvPr/>
        </p:nvSpPr>
        <p:spPr>
          <a:xfrm>
            <a:off x="1402080" y="2175935"/>
            <a:ext cx="15051900" cy="708000"/>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Clr>
                <a:srgbClr val="000000"/>
              </a:buClr>
              <a:buSzPts val="4000"/>
              <a:buFont typeface="Arial"/>
              <a:buNone/>
            </a:pPr>
            <a:r>
              <a:rPr b="1" i="0" lang="en-IE" sz="4000" u="none" cap="none" strike="noStrike">
                <a:solidFill>
                  <a:srgbClr val="0C4DA2"/>
                </a:solidFill>
                <a:latin typeface="Arial"/>
                <a:ea typeface="Arial"/>
                <a:cs typeface="Arial"/>
                <a:sym typeface="Arial"/>
              </a:rPr>
              <a:t>Quadro di risposta dei </a:t>
            </a:r>
            <a:r>
              <a:rPr b="1" lang="en-IE" sz="4000">
                <a:solidFill>
                  <a:srgbClr val="0C4DA2"/>
                </a:solidFill>
              </a:rPr>
              <a:t>e delle dirigenti</a:t>
            </a:r>
            <a:endParaRPr b="0" i="0" sz="4000" u="none" cap="none" strike="noStrike">
              <a:solidFill>
                <a:srgbClr val="0C4DA2"/>
              </a:solidFill>
              <a:latin typeface="Arial"/>
              <a:ea typeface="Arial"/>
              <a:cs typeface="Arial"/>
              <a:sym typeface="Arial"/>
            </a:endParaRPr>
          </a:p>
        </p:txBody>
      </p:sp>
      <p:sp>
        <p:nvSpPr>
          <p:cNvPr id="538" name="Google Shape;538;p21"/>
          <p:cNvSpPr txBox="1"/>
          <p:nvPr/>
        </p:nvSpPr>
        <p:spPr>
          <a:xfrm>
            <a:off x="3878700" y="756225"/>
            <a:ext cx="144093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Quando le cose vanno storte</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22"/>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4" name="Google Shape;544;p22"/>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5" name="Google Shape;545;p22"/>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46" name="Google Shape;546;p22"/>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7" name="Google Shape;547;p22"/>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548" name="Google Shape;548;p22"/>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49" name="Google Shape;549;p22"/>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50" name="Google Shape;550;p22"/>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551" name="Google Shape;551;p22"/>
          <p:cNvSpPr txBox="1"/>
          <p:nvPr/>
        </p:nvSpPr>
        <p:spPr>
          <a:xfrm>
            <a:off x="1085850" y="3152479"/>
            <a:ext cx="13754100" cy="501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Riflettere su come sono state impiegate le tecniche di risoluzione dei problemi è essenziale per creare sistemi più robusti in futuro. Dopo ogni </a:t>
            </a:r>
            <a:r>
              <a:rPr lang="en-IE" sz="3200"/>
              <a:t>attività </a:t>
            </a:r>
            <a:r>
              <a:rPr b="0" i="0" lang="en-IE" sz="3200" u="none" cap="none" strike="noStrike">
                <a:solidFill>
                  <a:srgbClr val="000000"/>
                </a:solidFill>
                <a:latin typeface="Arial"/>
                <a:ea typeface="Arial"/>
                <a:cs typeface="Arial"/>
                <a:sym typeface="Arial"/>
              </a:rPr>
              <a:t>di risoluzione dei problemi, è necessario rivedere e valutare l'efficacia della situazione, del processo utilizzato, delle possibili soluzioni e della loro implementazione. Questa riflessione ci permette di identificare cosa ha funzionato bene, cosa no e perché. Una parte fondamentale dell'efficacia nella risoluzione dei problemi è imparare da queste esperienze, poiché questo apprendimento aiuta a perfezionare gli approcci, migliorare il processo decisionale e rafforzare i sistemi in modo che siano meglio preparati ad affrontare le sfide future.</a:t>
            </a:r>
            <a:endParaRPr b="0" i="0" sz="1400" u="none" cap="none" strike="noStrike">
              <a:solidFill>
                <a:srgbClr val="000000"/>
              </a:solidFill>
              <a:latin typeface="Arial"/>
              <a:ea typeface="Arial"/>
              <a:cs typeface="Arial"/>
              <a:sym typeface="Arial"/>
            </a:endParaRPr>
          </a:p>
        </p:txBody>
      </p:sp>
      <p:sp>
        <p:nvSpPr>
          <p:cNvPr id="552" name="Google Shape;552;p22"/>
          <p:cNvSpPr txBox="1"/>
          <p:nvPr/>
        </p:nvSpPr>
        <p:spPr>
          <a:xfrm>
            <a:off x="3878700" y="756213"/>
            <a:ext cx="126834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Riflettere</a:t>
            </a:r>
            <a:endParaRPr b="1" i="0" sz="7200" u="none" cap="none" strike="noStrike">
              <a:solidFill>
                <a:srgbClr val="0C4DA2"/>
              </a:solidFill>
              <a:latin typeface="Bricolage Grotesque"/>
              <a:ea typeface="Bricolage Grotesque"/>
              <a:cs typeface="Bricolage Grotesque"/>
              <a:sym typeface="Bricolage Grotesq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23"/>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8" name="Google Shape;558;p23"/>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9" name="Google Shape;559;p23"/>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60" name="Google Shape;560;p23"/>
          <p:cNvSpPr/>
          <p:nvPr/>
        </p:nvSpPr>
        <p:spPr>
          <a:xfrm>
            <a:off x="15408149" y="-332978"/>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1" name="Google Shape;561;p23"/>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562" name="Google Shape;562;p23"/>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63" name="Google Shape;563;p23"/>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64" name="Google Shape;564;p23"/>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565" name="Google Shape;565;p23"/>
          <p:cNvSpPr txBox="1"/>
          <p:nvPr/>
        </p:nvSpPr>
        <p:spPr>
          <a:xfrm>
            <a:off x="0" y="1619690"/>
            <a:ext cx="16347000" cy="2124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6600" u="none" cap="none" strike="noStrike">
                <a:solidFill>
                  <a:srgbClr val="0C4DA2"/>
                </a:solidFill>
                <a:latin typeface="Arial"/>
                <a:ea typeface="Arial"/>
                <a:cs typeface="Arial"/>
                <a:sym typeface="Arial"/>
              </a:rPr>
              <a:t>Valutazione della DRONE sul </a:t>
            </a:r>
            <a:endParaRPr>
              <a:solidFill>
                <a:srgbClr val="0C4DA2"/>
              </a:solidFill>
            </a:endParaRPr>
          </a:p>
          <a:p>
            <a:pPr indent="0" lvl="0" marL="0" marR="0" rtl="0" algn="ctr">
              <a:lnSpc>
                <a:spcPct val="100000"/>
              </a:lnSpc>
              <a:spcBef>
                <a:spcPts val="0"/>
              </a:spcBef>
              <a:spcAft>
                <a:spcPts val="0"/>
              </a:spcAft>
              <a:buNone/>
            </a:pPr>
            <a:r>
              <a:rPr b="0" i="0" lang="en-IE" sz="6600" u="none" cap="none" strike="noStrike">
                <a:solidFill>
                  <a:srgbClr val="0C4DA2"/>
                </a:solidFill>
                <a:latin typeface="Arial"/>
                <a:ea typeface="Arial"/>
                <a:cs typeface="Arial"/>
                <a:sym typeface="Arial"/>
              </a:rPr>
              <a:t>Problem Solving per dirigenti scolastici </a:t>
            </a:r>
            <a:r>
              <a:rPr b="0" i="0" lang="en-IE" sz="6600" u="none" cap="none" strike="noStrike">
                <a:solidFill>
                  <a:srgbClr val="FF0000"/>
                </a:solidFill>
                <a:latin typeface="Arial"/>
                <a:ea typeface="Arial"/>
                <a:cs typeface="Arial"/>
                <a:sym typeface="Arial"/>
              </a:rPr>
              <a:t> </a:t>
            </a:r>
            <a:endParaRPr b="0" i="0" sz="6600" u="none" cap="none" strike="noStrike">
              <a:solidFill>
                <a:srgbClr val="FF0000"/>
              </a:solidFill>
              <a:latin typeface="Arial"/>
              <a:ea typeface="Arial"/>
              <a:cs typeface="Arial"/>
              <a:sym typeface="Arial"/>
            </a:endParaRPr>
          </a:p>
        </p:txBody>
      </p:sp>
      <p:sp>
        <p:nvSpPr>
          <p:cNvPr id="566" name="Google Shape;566;p23"/>
          <p:cNvSpPr txBox="1"/>
          <p:nvPr/>
        </p:nvSpPr>
        <p:spPr>
          <a:xfrm>
            <a:off x="5780678" y="5052052"/>
            <a:ext cx="5346600" cy="1323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4000" u="sng" cap="none" strike="noStrike">
                <a:solidFill>
                  <a:srgbClr val="0C4DA2"/>
                </a:solidFill>
                <a:highlight>
                  <a:srgbClr val="FFFF00"/>
                </a:highlight>
                <a:latin typeface="Arial"/>
                <a:ea typeface="Arial"/>
                <a:cs typeface="Arial"/>
                <a:sym typeface="Arial"/>
                <a:hlinkClick r:id="rId6">
                  <a:extLst>
                    <a:ext uri="{A12FA001-AC4F-418D-AE19-62706E023703}">
                      <ahyp:hlinkClr val="tx"/>
                    </a:ext>
                  </a:extLst>
                </a:hlinkClick>
              </a:rPr>
              <a:t>Link alla valutazione</a:t>
            </a:r>
            <a:br>
              <a:rPr b="0" i="0" lang="en-IE" sz="4000" u="none" cap="none" strike="noStrike">
                <a:solidFill>
                  <a:srgbClr val="FF0000"/>
                </a:solidFill>
                <a:latin typeface="Arial"/>
                <a:ea typeface="Arial"/>
                <a:cs typeface="Arial"/>
                <a:sym typeface="Arial"/>
              </a:rPr>
            </a:br>
            <a:endParaRPr b="0" i="0" sz="4000" u="none" cap="none" strike="noStrike">
              <a:solidFill>
                <a:srgbClr val="FF0000"/>
              </a:solidFill>
              <a:latin typeface="Arial"/>
              <a:ea typeface="Arial"/>
              <a:cs typeface="Arial"/>
              <a:sym typeface="Arial"/>
            </a:endParaRPr>
          </a:p>
        </p:txBody>
      </p:sp>
      <p:sp>
        <p:nvSpPr>
          <p:cNvPr id="567" name="Google Shape;567;p23"/>
          <p:cNvSpPr txBox="1"/>
          <p:nvPr/>
        </p:nvSpPr>
        <p:spPr>
          <a:xfrm>
            <a:off x="1134484" y="7576173"/>
            <a:ext cx="15743700" cy="156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400" u="sng" cap="none" strike="noStrike">
                <a:solidFill>
                  <a:srgbClr val="000000"/>
                </a:solidFill>
                <a:highlight>
                  <a:srgbClr val="FFFF00"/>
                </a:highlight>
                <a:latin typeface="Arial"/>
                <a:ea typeface="Arial"/>
                <a:cs typeface="Arial"/>
                <a:sym typeface="Arial"/>
                <a:hlinkClick r:id="rId7">
                  <a:extLst>
                    <a:ext uri="{A12FA001-AC4F-418D-AE19-62706E023703}">
                      <ahyp:hlinkClr val="tx"/>
                    </a:ext>
                  </a:extLst>
                </a:hlinkClick>
              </a:rPr>
              <a:t>Link ai risultati d</a:t>
            </a:r>
            <a:r>
              <a:rPr lang="en-IE">
                <a:highlight>
                  <a:srgbClr val="FFFF00"/>
                </a:highlight>
              </a:rPr>
              <a:t>ella form</a:t>
            </a:r>
            <a:endParaRPr>
              <a:highlight>
                <a:srgbClr val="FFFF00"/>
              </a:highlight>
            </a:endParaRPr>
          </a:p>
          <a:p>
            <a:pPr indent="0" lvl="0" marL="0" marR="0" rtl="0" algn="l">
              <a:lnSpc>
                <a:spcPct val="100000"/>
              </a:lnSpc>
              <a:spcBef>
                <a:spcPts val="0"/>
              </a:spcBef>
              <a:spcAft>
                <a:spcPts val="0"/>
              </a:spcAft>
              <a:buNone/>
            </a:pPr>
            <a:r>
              <a:rPr b="0" i="0" lang="en-IE" sz="2400" u="sng" cap="none" strike="noStrike">
                <a:solidFill>
                  <a:srgbClr val="000000"/>
                </a:solidFill>
                <a:highlight>
                  <a:srgbClr val="FFFF00"/>
                </a:highlight>
                <a:latin typeface="Arial"/>
                <a:ea typeface="Arial"/>
                <a:cs typeface="Arial"/>
                <a:sym typeface="Arial"/>
                <a:hlinkClick r:id="rId8">
                  <a:extLst>
                    <a:ext uri="{A12FA001-AC4F-418D-AE19-62706E023703}">
                      <ahyp:hlinkClr val="tx"/>
                    </a:ext>
                  </a:extLst>
                </a:hlinkClick>
              </a:rPr>
              <a:t>https://forms.office.com/Pages/DesignPageV2.aspx?prevorigin=shell&amp;origin=NeoPortalPage&amp;subpage=design&amp;id=GOURaIe3o0GK9JjK7OLoEWsTznmsNOJPlYNppBSRjkdUODJWWlZMT1hRUDFMRjdNNTVBS0w3WVZZRC4u</a:t>
            </a:r>
            <a:endParaRPr b="0" i="0" sz="2400" u="none" cap="none" strike="noStrike">
              <a:solidFill>
                <a:srgbClr val="000000"/>
              </a:solidFill>
              <a:highlight>
                <a:srgbClr val="FFFF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pic>
        <p:nvPicPr>
          <p:cNvPr id="568" name="Google Shape;568;p23"/>
          <p:cNvPicPr preferRelativeResize="0"/>
          <p:nvPr/>
        </p:nvPicPr>
        <p:blipFill rotWithShape="1">
          <a:blip r:embed="rId9">
            <a:alphaModFix/>
          </a:blip>
          <a:srcRect b="0" l="0" r="0" t="0"/>
          <a:stretch/>
        </p:blipFill>
        <p:spPr>
          <a:xfrm>
            <a:off x="11473998" y="4044026"/>
            <a:ext cx="3532169" cy="3532150"/>
          </a:xfrm>
          <a:prstGeom prst="rect">
            <a:avLst/>
          </a:prstGeom>
          <a:noFill/>
          <a:ln>
            <a:noFill/>
          </a:ln>
        </p:spPr>
      </p:pic>
      <p:sp>
        <p:nvSpPr>
          <p:cNvPr id="569" name="Google Shape;569;p23"/>
          <p:cNvSpPr txBox="1"/>
          <p:nvPr/>
        </p:nvSpPr>
        <p:spPr>
          <a:xfrm>
            <a:off x="11646394" y="4926788"/>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g3b2e3955776_1_99"/>
          <p:cNvGrpSpPr/>
          <p:nvPr/>
        </p:nvGrpSpPr>
        <p:grpSpPr>
          <a:xfrm>
            <a:off x="4039980" y="9219726"/>
            <a:ext cx="4764861" cy="861879"/>
            <a:chOff x="0" y="-47625"/>
            <a:chExt cx="1381800" cy="240312"/>
          </a:xfrm>
        </p:grpSpPr>
        <p:sp>
          <p:nvSpPr>
            <p:cNvPr id="130" name="Google Shape;130;g3b2e3955776_1_99"/>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g3b2e3955776_1_99"/>
            <p:cNvSpPr txBox="1"/>
            <p:nvPr/>
          </p:nvSpPr>
          <p:spPr>
            <a:xfrm>
              <a:off x="0" y="-47625"/>
              <a:ext cx="1381800" cy="2403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32" name="Google Shape;132;g3b2e3955776_1_99"/>
          <p:cNvGrpSpPr/>
          <p:nvPr/>
        </p:nvGrpSpPr>
        <p:grpSpPr>
          <a:xfrm>
            <a:off x="8842655" y="9221169"/>
            <a:ext cx="3927506" cy="860838"/>
            <a:chOff x="0" y="-47625"/>
            <a:chExt cx="1063500" cy="233100"/>
          </a:xfrm>
        </p:grpSpPr>
        <p:sp>
          <p:nvSpPr>
            <p:cNvPr id="133" name="Google Shape;133;g3b2e3955776_1_99"/>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 name="Google Shape;134;g3b2e3955776_1_99"/>
            <p:cNvSpPr txBox="1"/>
            <p:nvPr/>
          </p:nvSpPr>
          <p:spPr>
            <a:xfrm>
              <a:off x="0" y="-47625"/>
              <a:ext cx="1063500" cy="233100"/>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35" name="Google Shape;135;g3b2e3955776_1_99"/>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g3b2e3955776_1_99"/>
          <p:cNvSpPr/>
          <p:nvPr/>
        </p:nvSpPr>
        <p:spPr>
          <a:xfrm rot="-5400000">
            <a:off x="15497217" y="5327600"/>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g3b2e3955776_1_99"/>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49"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g3b2e3955776_1_99"/>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g3b2e3955776_1_99"/>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09"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g3b2e3955776_1_99"/>
          <p:cNvSpPr txBox="1"/>
          <p:nvPr/>
        </p:nvSpPr>
        <p:spPr>
          <a:xfrm>
            <a:off x="4318007" y="385719"/>
            <a:ext cx="7475100" cy="11082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Introduzione</a:t>
            </a:r>
            <a:endParaRPr b="0" i="0" sz="1100" u="none" cap="none" strike="noStrike">
              <a:solidFill>
                <a:srgbClr val="000000"/>
              </a:solidFill>
              <a:latin typeface="Arial"/>
              <a:ea typeface="Arial"/>
              <a:cs typeface="Arial"/>
              <a:sym typeface="Arial"/>
            </a:endParaRPr>
          </a:p>
        </p:txBody>
      </p:sp>
      <p:sp>
        <p:nvSpPr>
          <p:cNvPr id="141" name="Google Shape;141;g3b2e3955776_1_99"/>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142" name="Google Shape;142;g3b2e3955776_1_99"/>
          <p:cNvSpPr txBox="1"/>
          <p:nvPr/>
        </p:nvSpPr>
        <p:spPr>
          <a:xfrm>
            <a:off x="9045467" y="9449411"/>
            <a:ext cx="3521400" cy="8475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Sovvenzione totale: 1 49 351,00 €</a:t>
            </a:r>
            <a:endParaRPr b="0" i="0" sz="1400" u="none" cap="none" strike="noStrike">
              <a:solidFill>
                <a:srgbClr val="000000"/>
              </a:solidFill>
              <a:latin typeface="Arial"/>
              <a:ea typeface="Arial"/>
              <a:cs typeface="Arial"/>
              <a:sym typeface="Arial"/>
            </a:endParaRPr>
          </a:p>
        </p:txBody>
      </p:sp>
      <p:sp>
        <p:nvSpPr>
          <p:cNvPr id="143" name="Google Shape;143;g3b2e3955776_1_99"/>
          <p:cNvSpPr txBox="1"/>
          <p:nvPr/>
        </p:nvSpPr>
        <p:spPr>
          <a:xfrm>
            <a:off x="8884748" y="2030046"/>
            <a:ext cx="27432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44" name="Google Shape;144;g3b2e3955776_1_99"/>
          <p:cNvSpPr txBox="1"/>
          <p:nvPr/>
        </p:nvSpPr>
        <p:spPr>
          <a:xfrm>
            <a:off x="652985" y="1604532"/>
            <a:ext cx="14469900" cy="3755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lang="en-IE" sz="3200"/>
              <a:t>Problem-solving nell’epoca digitale</a:t>
            </a:r>
            <a:r>
              <a:rPr b="1" i="0" lang="en-IE" sz="3200" u="none" cap="none" strike="noStrike">
                <a:solidFill>
                  <a:srgbClr val="000000"/>
                </a:solidFill>
                <a:latin typeface="Arial"/>
                <a:ea typeface="Arial"/>
                <a:cs typeface="Arial"/>
                <a:sym typeface="Arial"/>
              </a:rPr>
              <a:t>: una competenza fondamentale per </a:t>
            </a:r>
            <a:r>
              <a:rPr b="1" lang="en-IE" sz="3200"/>
              <a:t>HILDA-AIMED</a:t>
            </a:r>
            <a:endParaRPr/>
          </a:p>
          <a:p>
            <a:pPr indent="0" lvl="0" marL="0" marR="0" rtl="0" algn="l">
              <a:lnSpc>
                <a:spcPct val="100000"/>
              </a:lnSpc>
              <a:spcBef>
                <a:spcPts val="0"/>
              </a:spcBef>
              <a:spcAft>
                <a:spcPts val="0"/>
              </a:spcAft>
              <a:buClr>
                <a:srgbClr val="000000"/>
              </a:buClr>
              <a:buSzPts val="3200"/>
              <a:buFont typeface="Arial"/>
              <a:buNone/>
            </a:pPr>
            <a:r>
              <a:t/>
            </a:r>
            <a:endParaRPr b="1"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a:p>
          <a:p>
            <a:pPr indent="0" lvl="0" marL="0" marR="0" rtl="0" algn="l">
              <a:lnSpc>
                <a:spcPct val="100000"/>
              </a:lnSpc>
              <a:spcBef>
                <a:spcPts val="0"/>
              </a:spcBef>
              <a:spcAft>
                <a:spcPts val="0"/>
              </a:spcAft>
              <a:buClr>
                <a:srgbClr val="000000"/>
              </a:buClr>
              <a:buSzPts val="3200"/>
              <a:buFont typeface="Arial"/>
              <a:buNone/>
            </a:pPr>
            <a:r>
              <a:rPr b="0" i="0" lang="en-IE" sz="3200" u="none" cap="none" strike="noStrike">
                <a:solidFill>
                  <a:srgbClr val="000000"/>
                </a:solidFill>
                <a:latin typeface="Arial"/>
                <a:ea typeface="Arial"/>
                <a:cs typeface="Arial"/>
                <a:sym typeface="Arial"/>
              </a:rPr>
              <a:t>In linea con i valori europei di </a:t>
            </a:r>
            <a:r>
              <a:rPr b="1" i="0" lang="en-IE" sz="3200" u="none" cap="none" strike="noStrike">
                <a:solidFill>
                  <a:srgbClr val="000000"/>
                </a:solidFill>
                <a:latin typeface="Arial"/>
                <a:ea typeface="Arial"/>
                <a:cs typeface="Arial"/>
                <a:sym typeface="Arial"/>
              </a:rPr>
              <a:t>alfabetizzazione mediatica, responsabilità civica e cooperazione tra ruoli diversi</a:t>
            </a:r>
            <a:r>
              <a:rPr b="0" i="0" lang="en-IE" sz="3200" u="none" cap="none" strike="noStrike">
                <a:solidFill>
                  <a:srgbClr val="000000"/>
                </a:solidFill>
                <a:latin typeface="Arial"/>
                <a:ea typeface="Arial"/>
                <a:cs typeface="Arial"/>
                <a:sym typeface="Arial"/>
              </a:rPr>
              <a:t>, questa formazione promuove le competenze necessarie per sostenere i giovani in un mondo di influenze digitali complesse, tra cui l'intelligenza artificiale e le tecnologie emergenti</a:t>
            </a:r>
            <a:r>
              <a:rPr b="0" i="0" lang="en-IE" sz="1400" u="none" cap="none" strike="noStrike">
                <a:solidFill>
                  <a:srgbClr val="000000"/>
                </a:solidFill>
                <a:latin typeface="Arial"/>
                <a:ea typeface="Arial"/>
                <a:cs typeface="Arial"/>
                <a:sym typeface="Arial"/>
              </a:rPr>
              <a:t>.</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24"/>
          <p:cNvSpPr/>
          <p:nvPr/>
        </p:nvSpPr>
        <p:spPr>
          <a:xfrm>
            <a:off x="210553" y="49246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5" name="Google Shape;575;p24"/>
          <p:cNvSpPr/>
          <p:nvPr/>
        </p:nvSpPr>
        <p:spPr>
          <a:xfrm>
            <a:off x="-187365" y="9528459"/>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6" name="Google Shape;576;p24"/>
          <p:cNvSpPr txBox="1"/>
          <p:nvPr/>
        </p:nvSpPr>
        <p:spPr>
          <a:xfrm>
            <a:off x="13295268" y="9038762"/>
            <a:ext cx="4274068" cy="873555"/>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577" name="Google Shape;577;p24"/>
          <p:cNvSpPr/>
          <p:nvPr/>
        </p:nvSpPr>
        <p:spPr>
          <a:xfrm>
            <a:off x="15737187" y="257953"/>
            <a:ext cx="5328592"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8" name="Google Shape;578;p24"/>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579" name="Google Shape;579;p2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580" name="Google Shape;580;p2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581" name="Google Shape;581;p2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582" name="Google Shape;582;p2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583" name="Google Shape;583;p24"/>
          <p:cNvSpPr txBox="1"/>
          <p:nvPr/>
        </p:nvSpPr>
        <p:spPr>
          <a:xfrm>
            <a:off x="712978" y="707260"/>
            <a:ext cx="16679100" cy="7726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Arial"/>
              <a:buNone/>
            </a:pPr>
            <a:r>
              <a:rPr b="1" i="0" lang="en-IE" sz="3200" u="none" cap="none" strike="noStrike">
                <a:solidFill>
                  <a:srgbClr val="0C4DA2"/>
                </a:solidFill>
                <a:latin typeface="Calibri"/>
                <a:ea typeface="Calibri"/>
                <a:cs typeface="Calibri"/>
                <a:sym typeface="Calibri"/>
              </a:rPr>
              <a:t>DRONE Risorse create sulla base dei dati raccolti dalla ricerca:</a:t>
            </a:r>
            <a:endParaRPr b="0" i="0" sz="3200" u="none" cap="none" strike="noStrike">
              <a:solidFill>
                <a:srgbClr val="0C4DA2"/>
              </a:solidFill>
              <a:latin typeface="Arial"/>
              <a:ea typeface="Arial"/>
              <a:cs typeface="Arial"/>
              <a:sym typeface="Arial"/>
            </a:endParaRPr>
          </a:p>
          <a:p>
            <a:pPr indent="-431800" lvl="0" marL="4572000" marR="0" rtl="0" algn="l">
              <a:lnSpc>
                <a:spcPct val="100000"/>
              </a:lnSpc>
              <a:spcBef>
                <a:spcPts val="640"/>
              </a:spcBef>
              <a:spcAft>
                <a:spcPts val="0"/>
              </a:spcAft>
              <a:buClr>
                <a:srgbClr val="000000"/>
              </a:buClr>
              <a:buSzPts val="3200"/>
              <a:buFont typeface="Calibri"/>
              <a:buChar char="●"/>
            </a:pPr>
            <a:r>
              <a:rPr b="0" i="0" lang="en-IE" sz="3200" u="none" cap="none" strike="noStrike">
                <a:solidFill>
                  <a:srgbClr val="000000"/>
                </a:solidFill>
                <a:latin typeface="Calibri"/>
                <a:ea typeface="Calibri"/>
                <a:cs typeface="Calibri"/>
                <a:sym typeface="Calibri"/>
              </a:rPr>
              <a:t>Materiale didattico per educatori</a:t>
            </a:r>
            <a:endParaRPr b="0" i="0" sz="3200" u="none" cap="none" strike="noStrike">
              <a:solidFill>
                <a:srgbClr val="000000"/>
              </a:solidFill>
              <a:latin typeface="Calibri"/>
              <a:ea typeface="Calibri"/>
              <a:cs typeface="Calibri"/>
              <a:sym typeface="Calibri"/>
            </a:endParaRPr>
          </a:p>
          <a:p>
            <a:pPr indent="-431800" lvl="0" marL="4572000" marR="0" rtl="0" algn="l">
              <a:lnSpc>
                <a:spcPct val="100000"/>
              </a:lnSpc>
              <a:spcBef>
                <a:spcPts val="0"/>
              </a:spcBef>
              <a:spcAft>
                <a:spcPts val="0"/>
              </a:spcAft>
              <a:buClr>
                <a:srgbClr val="000000"/>
              </a:buClr>
              <a:buSzPts val="3200"/>
              <a:buFont typeface="Calibri"/>
              <a:buChar char="●"/>
            </a:pPr>
            <a:r>
              <a:rPr b="0" i="0" lang="en-IE" sz="3200" u="none" cap="none" strike="noStrike">
                <a:solidFill>
                  <a:srgbClr val="000000"/>
                </a:solidFill>
                <a:latin typeface="Calibri"/>
                <a:ea typeface="Calibri"/>
                <a:cs typeface="Calibri"/>
                <a:sym typeface="Calibri"/>
              </a:rPr>
              <a:t>Workshop interattivi e webinar</a:t>
            </a:r>
            <a:endParaRPr b="0" i="0" sz="3200" u="none" cap="none" strike="noStrike">
              <a:solidFill>
                <a:srgbClr val="000000"/>
              </a:solidFill>
              <a:latin typeface="Calibri"/>
              <a:ea typeface="Calibri"/>
              <a:cs typeface="Calibri"/>
              <a:sym typeface="Calibri"/>
            </a:endParaRPr>
          </a:p>
          <a:p>
            <a:pPr indent="-431800" lvl="0" marL="4572000" marR="0" rtl="0" algn="l">
              <a:lnSpc>
                <a:spcPct val="100000"/>
              </a:lnSpc>
              <a:spcBef>
                <a:spcPts val="0"/>
              </a:spcBef>
              <a:spcAft>
                <a:spcPts val="0"/>
              </a:spcAft>
              <a:buClr>
                <a:srgbClr val="000000"/>
              </a:buClr>
              <a:buSzPts val="3200"/>
              <a:buFont typeface="Calibri"/>
              <a:buChar char="●"/>
            </a:pPr>
            <a:r>
              <a:rPr b="0" i="0" lang="en-IE" sz="3200" u="none" cap="none" strike="noStrike">
                <a:solidFill>
                  <a:srgbClr val="000000"/>
                </a:solidFill>
                <a:latin typeface="Calibri"/>
                <a:ea typeface="Calibri"/>
                <a:cs typeface="Calibri"/>
                <a:sym typeface="Calibri"/>
              </a:rPr>
              <a:t>Piattaforma di e-learning con risorse diversificate</a:t>
            </a:r>
            <a:endParaRPr b="0" i="0" sz="3200" u="none" cap="none" strike="noStrike">
              <a:solidFill>
                <a:srgbClr val="000000"/>
              </a:solidFill>
              <a:latin typeface="Calibri"/>
              <a:ea typeface="Calibri"/>
              <a:cs typeface="Calibri"/>
              <a:sym typeface="Calibri"/>
            </a:endParaRPr>
          </a:p>
          <a:p>
            <a:pPr indent="-431800" lvl="0" marL="4572000" marR="0" rtl="0" algn="l">
              <a:lnSpc>
                <a:spcPct val="100000"/>
              </a:lnSpc>
              <a:spcBef>
                <a:spcPts val="0"/>
              </a:spcBef>
              <a:spcAft>
                <a:spcPts val="0"/>
              </a:spcAft>
              <a:buClr>
                <a:srgbClr val="000000"/>
              </a:buClr>
              <a:buSzPts val="3200"/>
              <a:buFont typeface="Calibri"/>
              <a:buChar char="●"/>
            </a:pPr>
            <a:r>
              <a:rPr b="0" i="0" lang="en-IE" sz="3200" u="none" cap="none" strike="noStrike">
                <a:solidFill>
                  <a:srgbClr val="000000"/>
                </a:solidFill>
                <a:latin typeface="Calibri"/>
                <a:ea typeface="Calibri"/>
                <a:cs typeface="Calibri"/>
                <a:sym typeface="Calibri"/>
              </a:rPr>
              <a:t>Manuali per genitori, insegnanti e dirigenti scolastici</a:t>
            </a:r>
            <a:endParaRPr b="0" i="0" sz="3200" u="none" cap="none" strike="noStrike">
              <a:solidFill>
                <a:srgbClr val="000000"/>
              </a:solidFill>
              <a:latin typeface="Calibri"/>
              <a:ea typeface="Calibri"/>
              <a:cs typeface="Calibri"/>
              <a:sym typeface="Calibri"/>
            </a:endParaRPr>
          </a:p>
          <a:p>
            <a:pPr indent="-342900" lvl="0" marL="342900" marR="0" rtl="0" algn="ctr">
              <a:lnSpc>
                <a:spcPct val="100000"/>
              </a:lnSpc>
              <a:spcBef>
                <a:spcPts val="640"/>
              </a:spcBef>
              <a:spcAft>
                <a:spcPts val="0"/>
              </a:spcAft>
              <a:buNone/>
            </a:pPr>
            <a:r>
              <a:rPr b="1" i="0" lang="en-IE" sz="3200" u="none" cap="none" strike="noStrike">
                <a:solidFill>
                  <a:srgbClr val="0C4DA2"/>
                </a:solidFill>
                <a:latin typeface="Calibri"/>
                <a:ea typeface="Calibri"/>
                <a:cs typeface="Calibri"/>
                <a:sym typeface="Calibri"/>
              </a:rPr>
              <a:t>Come puoi aiutarci</a:t>
            </a:r>
            <a:r>
              <a:rPr b="1" i="0" lang="en-IE" sz="3200" u="none" cap="none" strike="noStrike">
                <a:solidFill>
                  <a:srgbClr val="0C4DA2"/>
                </a:solidFill>
                <a:latin typeface="Calibri"/>
                <a:ea typeface="Calibri"/>
                <a:cs typeface="Calibri"/>
                <a:sym typeface="Calibri"/>
              </a:rPr>
              <a:t>: segui, </a:t>
            </a:r>
            <a:r>
              <a:rPr b="1" lang="en-IE" sz="3200">
                <a:solidFill>
                  <a:srgbClr val="0C4DA2"/>
                </a:solidFill>
                <a:latin typeface="Calibri"/>
                <a:ea typeface="Calibri"/>
                <a:cs typeface="Calibri"/>
                <a:sym typeface="Calibri"/>
              </a:rPr>
              <a:t>metti like </a:t>
            </a:r>
            <a:r>
              <a:rPr b="1" i="0" lang="en-IE" sz="3200" u="none" cap="none" strike="noStrike">
                <a:solidFill>
                  <a:srgbClr val="0C4DA2"/>
                </a:solidFill>
                <a:latin typeface="Calibri"/>
                <a:ea typeface="Calibri"/>
                <a:cs typeface="Calibri"/>
                <a:sym typeface="Calibri"/>
              </a:rPr>
              <a:t>e condividi</a:t>
            </a:r>
            <a:endParaRPr b="1" i="0" sz="3200" u="none" cap="none" strike="noStrike">
              <a:solidFill>
                <a:srgbClr val="0C4DA2"/>
              </a:solidFill>
              <a:latin typeface="Calibri"/>
              <a:ea typeface="Calibri"/>
              <a:cs typeface="Calibri"/>
              <a:sym typeface="Calibri"/>
            </a:endParaRPr>
          </a:p>
          <a:p>
            <a:pPr indent="-342900" lvl="0" marL="342900" marR="0" rtl="0" algn="ctr">
              <a:lnSpc>
                <a:spcPct val="100000"/>
              </a:lnSpc>
              <a:spcBef>
                <a:spcPts val="640"/>
              </a:spcBef>
              <a:spcAft>
                <a:spcPts val="0"/>
              </a:spcAft>
              <a:buClr>
                <a:srgbClr val="FF0000"/>
              </a:buClr>
              <a:buSzPts val="3200"/>
              <a:buFont typeface="Arial"/>
              <a:buNone/>
            </a:pPr>
            <a:r>
              <a:rPr b="1" i="0" lang="en-IE" sz="3200" u="none" cap="none" strike="noStrike">
                <a:solidFill>
                  <a:srgbClr val="FF0000"/>
                </a:solidFill>
                <a:latin typeface="Calibri"/>
                <a:ea typeface="Calibri"/>
                <a:cs typeface="Calibri"/>
                <a:sym typeface="Calibri"/>
              </a:rPr>
              <a:t>   </a:t>
            </a:r>
            <a:r>
              <a:rPr b="1" i="0" lang="en-IE" sz="3200" u="none" cap="none" strike="noStrike">
                <a:solidFill>
                  <a:srgbClr val="000000"/>
                </a:solidFill>
                <a:latin typeface="Calibri"/>
                <a:ea typeface="Calibri"/>
                <a:cs typeface="Calibri"/>
                <a:sym typeface="Calibri"/>
              </a:rPr>
              <a:t>Facebook: </a:t>
            </a:r>
            <a:r>
              <a:rPr b="0" i="0" lang="en-IE" sz="3200" u="sng" cap="none" strike="noStrike">
                <a:solidFill>
                  <a:srgbClr val="000000"/>
                </a:solidFill>
                <a:latin typeface="Calibri"/>
                <a:ea typeface="Calibri"/>
                <a:cs typeface="Calibri"/>
                <a:sym typeface="Calibri"/>
                <a:hlinkClick r:id="rId6">
                  <a:extLst>
                    <a:ext uri="{A12FA001-AC4F-418D-AE19-62706E023703}">
                      <ahyp:hlinkClr val="tx"/>
                    </a:ext>
                  </a:extLst>
                </a:hlinkClick>
              </a:rPr>
              <a:t>MyDrone 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LinkedIn: </a:t>
            </a:r>
            <a:r>
              <a:rPr b="0" i="0" lang="en-IE" sz="3200" u="sng" cap="none" strike="noStrike">
                <a:solidFill>
                  <a:srgbClr val="000000"/>
                </a:solidFill>
                <a:latin typeface="Calibri"/>
                <a:ea typeface="Calibri"/>
                <a:cs typeface="Calibri"/>
                <a:sym typeface="Calibri"/>
                <a:hlinkClick r:id="rId7">
                  <a:extLst>
                    <a:ext uri="{A12FA001-AC4F-418D-AE19-62706E023703}">
                      <ahyp:hlinkClr val="tx"/>
                    </a:ext>
                  </a:extLst>
                </a:hlinkClick>
              </a:rPr>
              <a:t>MyDrone 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        Instagram: </a:t>
            </a:r>
            <a:r>
              <a:rPr b="0" i="0" lang="en-IE" sz="3200" u="sng" cap="none" strike="noStrike">
                <a:solidFill>
                  <a:srgbClr val="000000"/>
                </a:solidFill>
                <a:latin typeface="Calibri"/>
                <a:ea typeface="Calibri"/>
                <a:cs typeface="Calibri"/>
                <a:sym typeface="Calibri"/>
                <a:hlinkClick r:id="rId8">
                  <a:extLst>
                    <a:ext uri="{A12FA001-AC4F-418D-AE19-62706E023703}">
                      <ahyp:hlinkClr val="tx"/>
                    </a:ext>
                  </a:extLst>
                </a:hlinkClick>
              </a:rPr>
              <a:t>@mydrone_project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TikTok: </a:t>
            </a:r>
            <a:r>
              <a:rPr b="0" i="0" lang="en-IE" sz="3200" u="sng" cap="none" strike="noStrike">
                <a:solidFill>
                  <a:srgbClr val="000000"/>
                </a:solidFill>
                <a:latin typeface="Calibri"/>
                <a:ea typeface="Calibri"/>
                <a:cs typeface="Calibri"/>
                <a:sym typeface="Calibri"/>
                <a:hlinkClick r:id="rId9">
                  <a:extLst>
                    <a:ext uri="{A12FA001-AC4F-418D-AE19-62706E023703}">
                      <ahyp:hlinkClr val="tx"/>
                    </a:ext>
                  </a:extLst>
                </a:hlinkClick>
              </a:rPr>
              <a:t>@mydroneproject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Clr>
                <a:srgbClr val="000000"/>
              </a:buClr>
              <a:buSzPts val="3200"/>
              <a:buFont typeface="Arial"/>
              <a:buNone/>
            </a:pPr>
            <a:r>
              <a:rPr b="1" i="0" lang="en-IE" sz="3200" u="none" cap="none" strike="noStrike">
                <a:solidFill>
                  <a:srgbClr val="000000"/>
                </a:solidFill>
                <a:latin typeface="Calibri"/>
                <a:ea typeface="Calibri"/>
                <a:cs typeface="Calibri"/>
                <a:sym typeface="Calibri"/>
              </a:rPr>
              <a:t>         X (Twitter): </a:t>
            </a:r>
            <a:r>
              <a:rPr b="0" i="0" lang="en-IE" sz="3200" u="none" cap="none" strike="noStrike">
                <a:solidFill>
                  <a:srgbClr val="000000"/>
                </a:solidFill>
                <a:latin typeface="Calibri"/>
                <a:ea typeface="Calibri"/>
                <a:cs typeface="Calibri"/>
                <a:sym typeface="Calibri"/>
              </a:rPr>
              <a:t>@MydroneProject</a:t>
            </a:r>
            <a:endParaRPr b="0" i="0" sz="3200" u="none" cap="none" strike="noStrike">
              <a:solidFill>
                <a:srgbClr val="000000"/>
              </a:solidFill>
              <a:latin typeface="Calibri"/>
              <a:ea typeface="Calibri"/>
              <a:cs typeface="Calibri"/>
              <a:sym typeface="Calibri"/>
            </a:endParaRPr>
          </a:p>
          <a:p>
            <a:pPr indent="0" lvl="0" marL="0" marR="0" rtl="0" algn="ctr">
              <a:lnSpc>
                <a:spcPct val="100000"/>
              </a:lnSpc>
              <a:spcBef>
                <a:spcPts val="640"/>
              </a:spcBef>
              <a:spcAft>
                <a:spcPts val="0"/>
              </a:spcAft>
              <a:buNone/>
            </a:pPr>
            <a:r>
              <a:rPr b="1" i="0" lang="en-IE" sz="3200" u="none" cap="none" strike="noStrike">
                <a:solidFill>
                  <a:srgbClr val="000000"/>
                </a:solidFill>
                <a:latin typeface="Calibri"/>
                <a:ea typeface="Calibri"/>
                <a:cs typeface="Calibri"/>
                <a:sym typeface="Calibri"/>
              </a:rPr>
              <a:t>Sito web:</a:t>
            </a:r>
            <a:r>
              <a:rPr b="0" i="0" lang="en-IE" sz="3200" u="sng" cap="none" strike="noStrike">
                <a:solidFill>
                  <a:srgbClr val="000000"/>
                </a:solidFill>
                <a:latin typeface="Arial"/>
                <a:ea typeface="Arial"/>
                <a:cs typeface="Arial"/>
                <a:sym typeface="Arial"/>
                <a:hlinkClick r:id="rId10">
                  <a:extLst>
                    <a:ext uri="{A12FA001-AC4F-418D-AE19-62706E023703}">
                      <ahyp:hlinkClr val="tx"/>
                    </a:ext>
                  </a:extLst>
                </a:hlinkClick>
              </a:rPr>
              <a:t> https://mydroneproject.eu/</a:t>
            </a:r>
            <a:endParaRPr b="0" i="0" sz="3200" u="none" cap="none" strike="noStrike">
              <a:solidFill>
                <a:srgbClr val="000000"/>
              </a:solidFill>
              <a:latin typeface="Arial"/>
              <a:ea typeface="Arial"/>
              <a:cs typeface="Arial"/>
              <a:sym typeface="Arial"/>
            </a:endParaRPr>
          </a:p>
          <a:p>
            <a:pPr indent="0" lvl="0" marL="0" marR="0" rtl="0" algn="ctr">
              <a:lnSpc>
                <a:spcPct val="100000"/>
              </a:lnSpc>
              <a:spcBef>
                <a:spcPts val="640"/>
              </a:spcBef>
              <a:spcAft>
                <a:spcPts val="0"/>
              </a:spcAft>
              <a:buClr>
                <a:srgbClr val="FF0000"/>
              </a:buClr>
              <a:buSzPts val="3200"/>
              <a:buFont typeface="Arial"/>
              <a:buNone/>
            </a:pPr>
            <a:r>
              <a:rPr b="0" i="1" lang="en-IE" sz="3200" u="none" cap="none" strike="noStrike">
                <a:solidFill>
                  <a:srgbClr val="0C4DA2"/>
                </a:solidFill>
                <a:latin typeface="Calibri"/>
                <a:ea typeface="Calibri"/>
                <a:cs typeface="Calibri"/>
                <a:sym typeface="Calibri"/>
              </a:rPr>
              <a:t>Insieme, possiamo fornire agli adolescenti gli strumenti necessari per diventare cittadini digitali informati, critici e resilienti</a:t>
            </a:r>
            <a:r>
              <a:rPr b="0" i="1" lang="en-IE" sz="1800" u="none" cap="none" strike="noStrike">
                <a:solidFill>
                  <a:srgbClr val="0C4DA2"/>
                </a:solidFill>
                <a:latin typeface="Calibri"/>
                <a:ea typeface="Calibri"/>
                <a:cs typeface="Calibri"/>
                <a:sym typeface="Calibri"/>
              </a:rPr>
              <a:t>.</a:t>
            </a:r>
            <a:endParaRPr b="0" i="1" sz="1800" u="none" cap="none" strike="noStrike">
              <a:solidFill>
                <a:srgbClr val="0C4DA2"/>
              </a:solidFill>
              <a:latin typeface="Calibri"/>
              <a:ea typeface="Calibri"/>
              <a:cs typeface="Calibri"/>
              <a:sym typeface="Calibri"/>
            </a:endParaRPr>
          </a:p>
        </p:txBody>
      </p:sp>
      <p:sp>
        <p:nvSpPr>
          <p:cNvPr id="584" name="Google Shape;584;p24"/>
          <p:cNvSpPr txBox="1"/>
          <p:nvPr/>
        </p:nvSpPr>
        <p:spPr>
          <a:xfrm>
            <a:off x="2959469" y="9038762"/>
            <a:ext cx="10629900"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000" u="sng" cap="none" strike="noStrike">
                <a:solidFill>
                  <a:srgbClr val="000000"/>
                </a:solidFill>
                <a:highlight>
                  <a:srgbClr val="FFFF00"/>
                </a:highlight>
                <a:latin typeface="Arial"/>
                <a:ea typeface="Arial"/>
                <a:cs typeface="Arial"/>
                <a:sym typeface="Arial"/>
                <a:hlinkClick r:id="rId11">
                  <a:extLst>
                    <a:ext uri="{A12FA001-AC4F-418D-AE19-62706E023703}">
                      <ahyp:hlinkClr val="tx"/>
                    </a:ext>
                  </a:extLst>
                </a:hlinkClick>
              </a:rPr>
              <a:t>https://drive.google.com/drive/u/0/folders/1cf0UZP5PlUtuBERjdFbp6VH84V9PFGiJ</a:t>
            </a:r>
            <a:endParaRPr b="0" i="0" sz="2000" u="none" cap="none" strike="noStrike">
              <a:solidFill>
                <a:srgbClr val="000000"/>
              </a:solidFill>
              <a:highlight>
                <a:srgbClr val="FFFF00"/>
              </a:highlight>
              <a:latin typeface="Arial"/>
              <a:ea typeface="Arial"/>
              <a:cs typeface="Arial"/>
              <a:sym typeface="Arial"/>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585" name="Google Shape;585;p24"/>
          <p:cNvSpPr txBox="1"/>
          <p:nvPr/>
        </p:nvSpPr>
        <p:spPr>
          <a:xfrm>
            <a:off x="4510226" y="9727650"/>
            <a:ext cx="733324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IE" sz="1400" u="none" cap="none" strike="noStrike">
                <a:solidFill>
                  <a:srgbClr val="FF0000"/>
                </a:solidFill>
                <a:latin typeface="Arial"/>
                <a:ea typeface="Arial"/>
                <a:cs typeface="Arial"/>
                <a:sym typeface="Arial"/>
              </a:rPr>
              <a:t>Questo PowerPoint è stato creato con l'ausilio dell'intelligenza artificiale (AI).</a:t>
            </a:r>
            <a:endParaRPr b="0" i="1" sz="1400" u="none" cap="none" strike="noStrike">
              <a:solidFill>
                <a:srgbClr val="FF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grpSp>
        <p:nvGrpSpPr>
          <p:cNvPr id="149" name="Google Shape;149;p3"/>
          <p:cNvGrpSpPr/>
          <p:nvPr/>
        </p:nvGrpSpPr>
        <p:grpSpPr>
          <a:xfrm>
            <a:off x="4039980" y="9219724"/>
            <a:ext cx="4764336" cy="861887"/>
            <a:chOff x="0" y="-47625"/>
            <a:chExt cx="1381663" cy="240312"/>
          </a:xfrm>
        </p:grpSpPr>
        <p:sp>
          <p:nvSpPr>
            <p:cNvPr id="150" name="Google Shape;150;p3"/>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3"/>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2" name="Google Shape;152;p3"/>
          <p:cNvGrpSpPr/>
          <p:nvPr/>
        </p:nvGrpSpPr>
        <p:grpSpPr>
          <a:xfrm>
            <a:off x="8842655" y="9221167"/>
            <a:ext cx="3927024" cy="860446"/>
            <a:chOff x="0" y="-47625"/>
            <a:chExt cx="1063358" cy="232991"/>
          </a:xfrm>
        </p:grpSpPr>
        <p:sp>
          <p:nvSpPr>
            <p:cNvPr id="153" name="Google Shape;153;p3"/>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4" name="Google Shape;154;p3"/>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55" name="Google Shape;155;p3"/>
          <p:cNvSpPr/>
          <p:nvPr/>
        </p:nvSpPr>
        <p:spPr>
          <a:xfrm>
            <a:off x="383930" y="236074"/>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6" name="Google Shape;156;p3"/>
          <p:cNvSpPr/>
          <p:nvPr/>
        </p:nvSpPr>
        <p:spPr>
          <a:xfrm rot="-5400000">
            <a:off x="15497217" y="5327600"/>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4">
              <a:alphaModFix/>
            </a:blip>
            <a:stretch>
              <a:fillRect b="0" l="-10738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7" name="Google Shape;157;p3"/>
          <p:cNvSpPr/>
          <p:nvPr/>
        </p:nvSpPr>
        <p:spPr>
          <a:xfrm>
            <a:off x="13214848" y="-175535"/>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5">
              <a:alphaModFix/>
            </a:blip>
            <a:stretch>
              <a:fillRect b="0" l="-15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3"/>
          <p:cNvSpPr/>
          <p:nvPr/>
        </p:nvSpPr>
        <p:spPr>
          <a:xfrm>
            <a:off x="0" y="9186896"/>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9" name="Google Shape;159;p3"/>
          <p:cNvSpPr/>
          <p:nvPr/>
        </p:nvSpPr>
        <p:spPr>
          <a:xfrm>
            <a:off x="13152084" y="9398643"/>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7">
              <a:alphaModFix/>
            </a:blip>
            <a:stretch>
              <a:fillRect b="0" l="0" r="-1012"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0" name="Google Shape;160;p3"/>
          <p:cNvSpPr txBox="1"/>
          <p:nvPr/>
        </p:nvSpPr>
        <p:spPr>
          <a:xfrm>
            <a:off x="4318007" y="385719"/>
            <a:ext cx="7474952" cy="1218795"/>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i="0" lang="en-IE" sz="7200" u="none" cap="none" strike="noStrike">
                <a:solidFill>
                  <a:srgbClr val="0C4DA2"/>
                </a:solidFill>
                <a:latin typeface="Bricolage Grotesque"/>
                <a:ea typeface="Bricolage Grotesque"/>
                <a:cs typeface="Bricolage Grotesque"/>
                <a:sym typeface="Bricolage Grotesque"/>
              </a:rPr>
              <a:t>Introduzione</a:t>
            </a:r>
            <a:endParaRPr b="0" i="0" sz="1100" u="none" cap="none" strike="noStrike">
              <a:solidFill>
                <a:srgbClr val="000000"/>
              </a:solidFill>
              <a:latin typeface="Arial"/>
              <a:ea typeface="Arial"/>
              <a:cs typeface="Arial"/>
              <a:sym typeface="Arial"/>
            </a:endParaRPr>
          </a:p>
        </p:txBody>
      </p:sp>
      <p:sp>
        <p:nvSpPr>
          <p:cNvPr id="161" name="Google Shape;161;p3"/>
          <p:cNvSpPr txBox="1"/>
          <p:nvPr/>
        </p:nvSpPr>
        <p:spPr>
          <a:xfrm>
            <a:off x="4321490" y="940033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162" name="Google Shape;162;p3"/>
          <p:cNvSpPr txBox="1"/>
          <p:nvPr/>
        </p:nvSpPr>
        <p:spPr>
          <a:xfrm>
            <a:off x="9045467" y="9449411"/>
            <a:ext cx="3521400" cy="508344"/>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IE" sz="2202" u="none" cap="none" strike="noStrike">
                <a:solidFill>
                  <a:srgbClr val="0C4DA2"/>
                </a:solidFill>
                <a:latin typeface="Bricolage Grotesque"/>
                <a:ea typeface="Bricolage Grotesque"/>
                <a:cs typeface="Bricolage Grotesque"/>
                <a:sym typeface="Bricolage Grotesque"/>
              </a:rPr>
              <a:t>Sovvenzione totale: 1 49 351,00 €</a:t>
            </a:r>
            <a:endParaRPr b="0" i="0" sz="1400" u="none" cap="none" strike="noStrike">
              <a:solidFill>
                <a:srgbClr val="000000"/>
              </a:solidFill>
              <a:latin typeface="Arial"/>
              <a:ea typeface="Arial"/>
              <a:cs typeface="Arial"/>
              <a:sym typeface="Arial"/>
            </a:endParaRPr>
          </a:p>
        </p:txBody>
      </p:sp>
      <p:sp>
        <p:nvSpPr>
          <p:cNvPr id="163" name="Google Shape;163;p3"/>
          <p:cNvSpPr txBox="1"/>
          <p:nvPr/>
        </p:nvSpPr>
        <p:spPr>
          <a:xfrm>
            <a:off x="8884748" y="2030046"/>
            <a:ext cx="2743200" cy="365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64" name="Google Shape;164;p3"/>
          <p:cNvSpPr/>
          <p:nvPr/>
        </p:nvSpPr>
        <p:spPr>
          <a:xfrm>
            <a:off x="1276350" y="3042835"/>
            <a:ext cx="8020049" cy="3046988"/>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4800"/>
              <a:buFont typeface="Arial"/>
              <a:buNone/>
            </a:pPr>
            <a:r>
              <a:rPr b="0" i="0" lang="en-IE" sz="4800" u="none" cap="none" strike="noStrike">
                <a:solidFill>
                  <a:schemeClr val="dk1"/>
                </a:solidFill>
                <a:latin typeface="Arial"/>
                <a:ea typeface="Arial"/>
                <a:cs typeface="Arial"/>
                <a:sym typeface="Arial"/>
              </a:rPr>
              <a:t>Quanto ne so? </a:t>
            </a:r>
            <a:endParaRPr/>
          </a:p>
          <a:p>
            <a:pPr indent="0" lvl="0" marL="0" marR="0" rtl="0" algn="l">
              <a:lnSpc>
                <a:spcPct val="100000"/>
              </a:lnSpc>
              <a:spcBef>
                <a:spcPts val="0"/>
              </a:spcBef>
              <a:spcAft>
                <a:spcPts val="0"/>
              </a:spcAft>
              <a:buClr>
                <a:srgbClr val="FF0000"/>
              </a:buClr>
              <a:buSzPts val="4800"/>
              <a:buFont typeface="Arial"/>
              <a:buNone/>
            </a:pPr>
            <a:r>
              <a:rPr b="0" i="1" lang="en-IE" sz="4800" u="none" cap="none" strike="noStrike">
                <a:solidFill>
                  <a:srgbClr val="0C4DA2"/>
                </a:solidFill>
                <a:latin typeface="Arial"/>
                <a:ea typeface="Arial"/>
                <a:cs typeface="Arial"/>
                <a:sym typeface="Arial"/>
              </a:rPr>
              <a:t>Breve questionario di valutazione iniziale tramite codice QR.</a:t>
            </a:r>
            <a:endParaRPr b="0" i="0" sz="7200" u="none" cap="none" strike="noStrike">
              <a:solidFill>
                <a:srgbClr val="0C4DA2"/>
              </a:solidFill>
              <a:latin typeface="Arial"/>
              <a:ea typeface="Arial"/>
              <a:cs typeface="Arial"/>
              <a:sym typeface="Arial"/>
            </a:endParaRPr>
          </a:p>
        </p:txBody>
      </p:sp>
      <p:sp>
        <p:nvSpPr>
          <p:cNvPr id="165" name="Google Shape;165;p3"/>
          <p:cNvSpPr txBox="1"/>
          <p:nvPr/>
        </p:nvSpPr>
        <p:spPr>
          <a:xfrm>
            <a:off x="620300" y="7767200"/>
            <a:ext cx="13508400" cy="1015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2000" cap="none" strike="noStrike">
                <a:solidFill>
                  <a:srgbClr val="0C4DA2"/>
                </a:solidFill>
                <a:uFill>
                  <a:noFill/>
                </a:uFill>
                <a:latin typeface="Arial"/>
                <a:ea typeface="Arial"/>
                <a:cs typeface="Arial"/>
                <a:sym typeface="Arial"/>
                <a:hlinkClick r:id="rId8">
                  <a:extLst>
                    <a:ext uri="{A12FA001-AC4F-418D-AE19-62706E023703}">
                      <ahyp:hlinkClr val="tx"/>
                    </a:ext>
                  </a:extLst>
                </a:hlinkClick>
              </a:rPr>
              <a:t>Link ai risultati</a:t>
            </a:r>
            <a:endParaRPr sz="2000">
              <a:solidFill>
                <a:srgbClr val="0C4DA2"/>
              </a:solidFill>
            </a:endParaRPr>
          </a:p>
          <a:p>
            <a:pPr indent="0" lvl="0" marL="0" marR="0" rtl="0" algn="l">
              <a:lnSpc>
                <a:spcPct val="100000"/>
              </a:lnSpc>
              <a:spcBef>
                <a:spcPts val="0"/>
              </a:spcBef>
              <a:spcAft>
                <a:spcPts val="0"/>
              </a:spcAft>
              <a:buNone/>
            </a:pPr>
            <a:r>
              <a:rPr b="1" lang="en-IE" sz="2000">
                <a:solidFill>
                  <a:srgbClr val="EE0000"/>
                </a:solidFill>
              </a:rPr>
              <a:t>[creare link a form]</a:t>
            </a:r>
            <a:endParaRPr b="1" sz="2000">
              <a:solidFill>
                <a:srgbClr val="EE0000"/>
              </a:solidFill>
            </a:endParaRPr>
          </a:p>
          <a:p>
            <a:pPr indent="0" lvl="0" marL="0" marR="0" rtl="0" algn="l">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166" name="Google Shape;166;p3"/>
          <p:cNvSpPr/>
          <p:nvPr/>
        </p:nvSpPr>
        <p:spPr>
          <a:xfrm>
            <a:off x="9296400" y="3162323"/>
            <a:ext cx="8019900" cy="30471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4800"/>
              <a:buFont typeface="Arial"/>
              <a:buNone/>
            </a:pPr>
            <a:r>
              <a:rPr b="1" lang="en-IE" sz="4800">
                <a:solidFill>
                  <a:srgbClr val="EE0000"/>
                </a:solidFill>
              </a:rPr>
              <a:t>[QRcode ad una form]</a:t>
            </a:r>
            <a:endParaRPr b="1" i="0" sz="7200" u="none" cap="none" strike="noStrike">
              <a:solidFill>
                <a:srgbClr val="EE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4"/>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2" name="Google Shape;172;p4"/>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4"/>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74" name="Google Shape;174;p4"/>
          <p:cNvSpPr/>
          <p:nvPr/>
        </p:nvSpPr>
        <p:spPr>
          <a:xfrm>
            <a:off x="14522571" y="-72829"/>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5" name="Google Shape;175;p4"/>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176" name="Google Shape;176;p4"/>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177" name="Google Shape;177;p4"/>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178" name="Google Shape;178;p4"/>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179" name="Google Shape;179;p4"/>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180" name="Google Shape;180;p4"/>
          <p:cNvSpPr txBox="1"/>
          <p:nvPr/>
        </p:nvSpPr>
        <p:spPr>
          <a:xfrm>
            <a:off x="3958550" y="321650"/>
            <a:ext cx="8979600" cy="1200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7200" u="none" cap="none" strike="noStrike">
                <a:solidFill>
                  <a:srgbClr val="0C4DA2"/>
                </a:solidFill>
                <a:latin typeface="Bricolage Grotesque"/>
                <a:ea typeface="Bricolage Grotesque"/>
                <a:cs typeface="Bricolage Grotesque"/>
                <a:sym typeface="Bricolage Grotesque"/>
              </a:rPr>
              <a:t>Individua il falso</a:t>
            </a:r>
            <a:r>
              <a:rPr b="1" i="0" lang="en-IE" sz="4800" u="none" cap="none" strike="noStrike">
                <a:solidFill>
                  <a:srgbClr val="0C4DA2"/>
                </a:solidFill>
                <a:latin typeface="Arial"/>
                <a:ea typeface="Arial"/>
                <a:cs typeface="Arial"/>
                <a:sym typeface="Arial"/>
              </a:rPr>
              <a:t> </a:t>
            </a:r>
            <a:endParaRPr b="1" i="0" sz="4800" u="none" cap="none" strike="noStrike">
              <a:solidFill>
                <a:srgbClr val="0C4DA2"/>
              </a:solidFill>
              <a:latin typeface="Arial"/>
              <a:ea typeface="Arial"/>
              <a:cs typeface="Arial"/>
              <a:sym typeface="Arial"/>
            </a:endParaRPr>
          </a:p>
        </p:txBody>
      </p:sp>
      <p:pic>
        <p:nvPicPr>
          <p:cNvPr id="181" name="Google Shape;181;p4"/>
          <p:cNvPicPr preferRelativeResize="0"/>
          <p:nvPr/>
        </p:nvPicPr>
        <p:blipFill rotWithShape="1">
          <a:blip r:embed="rId6">
            <a:alphaModFix/>
          </a:blip>
          <a:srcRect b="0" l="0" r="0" t="0"/>
          <a:stretch/>
        </p:blipFill>
        <p:spPr>
          <a:xfrm>
            <a:off x="1726025" y="2639402"/>
            <a:ext cx="6249650" cy="4181687"/>
          </a:xfrm>
          <a:prstGeom prst="rect">
            <a:avLst/>
          </a:prstGeom>
          <a:noFill/>
          <a:ln>
            <a:noFill/>
          </a:ln>
        </p:spPr>
      </p:pic>
      <p:sp>
        <p:nvSpPr>
          <p:cNvPr id="182" name="Google Shape;182;p4"/>
          <p:cNvSpPr txBox="1"/>
          <p:nvPr/>
        </p:nvSpPr>
        <p:spPr>
          <a:xfrm>
            <a:off x="1726025" y="8267976"/>
            <a:ext cx="14988000" cy="762000"/>
          </a:xfrm>
          <a:prstGeom prst="rect">
            <a:avLst/>
          </a:prstGeom>
          <a:noFill/>
          <a:ln>
            <a:noFill/>
          </a:ln>
        </p:spPr>
        <p:txBody>
          <a:bodyPr anchorCtr="0" anchor="t" bIns="45700" lIns="91425" spcFirstLastPara="1" rIns="91425" wrap="square" tIns="45700">
            <a:spAutoFit/>
          </a:bodyPr>
          <a:lstStyle/>
          <a:p>
            <a:pPr indent="0" lvl="0" marL="0" marR="0" rtl="0" algn="ctr">
              <a:lnSpc>
                <a:spcPct val="64285"/>
              </a:lnSpc>
              <a:spcBef>
                <a:spcPts val="0"/>
              </a:spcBef>
              <a:spcAft>
                <a:spcPts val="0"/>
              </a:spcAft>
              <a:buNone/>
            </a:pPr>
            <a:r>
              <a:rPr b="0" i="0" lang="en-IE" sz="2800" u="none" cap="none" strike="noStrike">
                <a:solidFill>
                  <a:srgbClr val="0A0A0A"/>
                </a:solidFill>
                <a:latin typeface="Roboto"/>
                <a:ea typeface="Roboto"/>
                <a:cs typeface="Roboto"/>
                <a:sym typeface="Roboto"/>
              </a:rPr>
              <a:t> </a:t>
            </a:r>
            <a:r>
              <a:rPr b="1" i="1" lang="en-IE" sz="2800" u="none" cap="none" strike="noStrike">
                <a:solidFill>
                  <a:srgbClr val="0C4DA2"/>
                </a:solidFill>
                <a:latin typeface="Roboto"/>
                <a:ea typeface="Roboto"/>
                <a:cs typeface="Roboto"/>
                <a:sym typeface="Roboto"/>
              </a:rPr>
              <a:t>"Non possiamo risolvere i nostri problemi con lo stesso livello di pensiero che li ha creati</a:t>
            </a:r>
            <a:r>
              <a:rPr b="1" i="1" lang="en-IE" sz="2800" u="none" cap="none" strike="noStrike">
                <a:solidFill>
                  <a:srgbClr val="0000FF"/>
                </a:solidFill>
                <a:latin typeface="Roboto"/>
                <a:ea typeface="Roboto"/>
                <a:cs typeface="Roboto"/>
                <a:sym typeface="Roboto"/>
              </a:rPr>
              <a:t>".</a:t>
            </a:r>
            <a:endParaRPr/>
          </a:p>
          <a:p>
            <a:pPr indent="0" lvl="0" marL="0" marR="0" rtl="0" algn="ctr">
              <a:lnSpc>
                <a:spcPct val="64285"/>
              </a:lnSpc>
              <a:spcBef>
                <a:spcPts val="900"/>
              </a:spcBef>
              <a:spcAft>
                <a:spcPts val="0"/>
              </a:spcAft>
              <a:buNone/>
            </a:pPr>
            <a:r>
              <a:rPr b="1" i="1" lang="en-IE" sz="2800" u="none" cap="none" strike="noStrike">
                <a:solidFill>
                  <a:srgbClr val="0000FF"/>
                </a:solidFill>
                <a:latin typeface="Roboto"/>
                <a:ea typeface="Roboto"/>
                <a:cs typeface="Roboto"/>
                <a:sym typeface="Roboto"/>
              </a:rPr>
              <a:t> </a:t>
            </a:r>
            <a:r>
              <a:rPr b="0" i="1" lang="en-IE" sz="2800" u="none" cap="none" strike="noStrike">
                <a:solidFill>
                  <a:schemeClr val="dk1"/>
                </a:solidFill>
                <a:latin typeface="Roboto"/>
                <a:ea typeface="Roboto"/>
                <a:cs typeface="Roboto"/>
                <a:sym typeface="Roboto"/>
              </a:rPr>
              <a:t>Albert Einstein</a:t>
            </a:r>
            <a:endParaRPr b="0" i="1" sz="2400" u="none" cap="none" strike="noStrike">
              <a:solidFill>
                <a:schemeClr val="dk1"/>
              </a:solidFill>
              <a:latin typeface="Arial"/>
              <a:ea typeface="Arial"/>
              <a:cs typeface="Arial"/>
              <a:sym typeface="Arial"/>
            </a:endParaRPr>
          </a:p>
        </p:txBody>
      </p:sp>
      <p:pic>
        <p:nvPicPr>
          <p:cNvPr id="183" name="Google Shape;183;p4"/>
          <p:cNvPicPr preferRelativeResize="0"/>
          <p:nvPr/>
        </p:nvPicPr>
        <p:blipFill rotWithShape="1">
          <a:blip r:embed="rId7">
            <a:alphaModFix/>
          </a:blip>
          <a:srcRect b="0" l="0" r="0" t="0"/>
          <a:stretch/>
        </p:blipFill>
        <p:spPr>
          <a:xfrm>
            <a:off x="8281849" y="2619462"/>
            <a:ext cx="5342679" cy="4181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5"/>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9" name="Google Shape;189;p5"/>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0" name="Google Shape;190;p5"/>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91" name="Google Shape;191;p5"/>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 name="Google Shape;192;p5"/>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193" name="Google Shape;193;p5"/>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194" name="Google Shape;194;p5"/>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195" name="Google Shape;195;p5"/>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196" name="Google Shape;196;p5"/>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197" name="Google Shape;197;p5"/>
          <p:cNvSpPr txBox="1"/>
          <p:nvPr/>
        </p:nvSpPr>
        <p:spPr>
          <a:xfrm>
            <a:off x="54601" y="1590993"/>
            <a:ext cx="16700400" cy="8096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4000" u="none" cap="none" strike="noStrike">
                <a:solidFill>
                  <a:srgbClr val="000000"/>
                </a:solidFill>
                <a:latin typeface="Arial"/>
                <a:ea typeface="Arial"/>
                <a:cs typeface="Arial"/>
                <a:sym typeface="Arial"/>
              </a:rPr>
              <a:t>La teoria </a:t>
            </a:r>
            <a:r>
              <a:rPr b="1" lang="en-IE" sz="4000"/>
              <a:t>del problem-solving</a:t>
            </a:r>
            <a:r>
              <a:rPr lang="en-IE" sz="4000"/>
              <a:t> è</a:t>
            </a:r>
            <a:r>
              <a:rPr b="0" i="0" lang="en-IE" sz="4000" u="none" cap="none" strike="noStrike">
                <a:solidFill>
                  <a:srgbClr val="000000"/>
                </a:solidFill>
                <a:latin typeface="Arial"/>
                <a:ea typeface="Arial"/>
                <a:cs typeface="Arial"/>
                <a:sym typeface="Arial"/>
              </a:rPr>
              <a:t> </a:t>
            </a:r>
            <a:r>
              <a:rPr lang="en-IE" sz="4000"/>
              <a:t>parte della </a:t>
            </a:r>
            <a:r>
              <a:rPr b="0" i="0" lang="en-IE" sz="4000" u="none" cap="none" strike="noStrike">
                <a:solidFill>
                  <a:srgbClr val="000000"/>
                </a:solidFill>
                <a:latin typeface="Arial"/>
                <a:ea typeface="Arial"/>
                <a:cs typeface="Arial"/>
                <a:sym typeface="Arial"/>
              </a:rPr>
              <a:t>psicologia cognitiva</a:t>
            </a:r>
            <a:r>
              <a:rPr lang="en-IE" sz="4000"/>
              <a:t>.</a:t>
            </a:r>
            <a:endParaRPr sz="4000"/>
          </a:p>
          <a:p>
            <a:pPr indent="0" lvl="0" marL="0" marR="0" rtl="0" algn="ctr">
              <a:lnSpc>
                <a:spcPct val="100000"/>
              </a:lnSpc>
              <a:spcBef>
                <a:spcPts val="0"/>
              </a:spcBef>
              <a:spcAft>
                <a:spcPts val="0"/>
              </a:spcAft>
              <a:buNone/>
            </a:pPr>
            <a:r>
              <a:rPr lang="en-IE" sz="4000"/>
              <a:t>Essa </a:t>
            </a:r>
            <a:r>
              <a:rPr b="0" i="0" lang="en-IE" sz="4000" u="none" cap="none" strike="noStrike">
                <a:solidFill>
                  <a:srgbClr val="000000"/>
                </a:solidFill>
                <a:latin typeface="Arial"/>
                <a:ea typeface="Arial"/>
                <a:cs typeface="Arial"/>
                <a:sym typeface="Arial"/>
              </a:rPr>
              <a:t>si concentra sul modo in cui gli individui elaborano le informazioni, analizzano le situazioni e prendono decisioni.</a:t>
            </a:r>
            <a:endParaRPr/>
          </a:p>
          <a:p>
            <a:pPr indent="0" lvl="0" marL="0" marR="0" rtl="0" algn="ctr">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lang="en-IE" sz="4000"/>
              <a:t>Essa i</a:t>
            </a:r>
            <a:r>
              <a:rPr b="0" i="0" lang="en-IE" sz="4000" u="none" cap="none" strike="noStrike">
                <a:solidFill>
                  <a:srgbClr val="000000"/>
                </a:solidFill>
                <a:latin typeface="Arial"/>
                <a:ea typeface="Arial"/>
                <a:cs typeface="Arial"/>
                <a:sym typeface="Arial"/>
              </a:rPr>
              <a:t>nsegna metodi strutturati come </a:t>
            </a:r>
            <a:r>
              <a:rPr b="1" i="0" lang="en-IE" sz="4000" u="none" cap="none" strike="noStrike">
                <a:solidFill>
                  <a:srgbClr val="0C4DA2"/>
                </a:solidFill>
                <a:latin typeface="Arial"/>
                <a:ea typeface="Arial"/>
                <a:cs typeface="Arial"/>
                <a:sym typeface="Arial"/>
              </a:rPr>
              <a:t>l'identificazione dei problemi</a:t>
            </a:r>
            <a:r>
              <a:rPr b="0" i="0" lang="en-IE" sz="4000" u="none" cap="none" strike="noStrike">
                <a:solidFill>
                  <a:srgbClr val="000000"/>
                </a:solidFill>
                <a:latin typeface="Arial"/>
                <a:ea typeface="Arial"/>
                <a:cs typeface="Arial"/>
                <a:sym typeface="Arial"/>
              </a:rPr>
              <a:t>, </a:t>
            </a:r>
            <a:r>
              <a:rPr b="1" i="0" lang="en-IE" sz="4000" u="none" cap="none" strike="noStrike">
                <a:solidFill>
                  <a:srgbClr val="0C4DA2"/>
                </a:solidFill>
                <a:latin typeface="Arial"/>
                <a:ea typeface="Arial"/>
                <a:cs typeface="Arial"/>
                <a:sym typeface="Arial"/>
              </a:rPr>
              <a:t>la valutazione delle soluzioni</a:t>
            </a:r>
            <a:r>
              <a:rPr b="1" i="0" lang="en-IE" sz="4000" u="none" cap="none" strike="noStrike">
                <a:solidFill>
                  <a:srgbClr val="0000FF"/>
                </a:solidFill>
                <a:latin typeface="Arial"/>
                <a:ea typeface="Arial"/>
                <a:cs typeface="Arial"/>
                <a:sym typeface="Arial"/>
              </a:rPr>
              <a:t> </a:t>
            </a:r>
            <a:r>
              <a:rPr b="0" i="0" lang="en-IE" sz="4000" u="none" cap="none" strike="noStrike">
                <a:solidFill>
                  <a:srgbClr val="000000"/>
                </a:solidFill>
                <a:latin typeface="Arial"/>
                <a:ea typeface="Arial"/>
                <a:cs typeface="Arial"/>
                <a:sym typeface="Arial"/>
              </a:rPr>
              <a:t>e </a:t>
            </a:r>
            <a:r>
              <a:rPr b="1" i="0" lang="en-IE" sz="4000" u="none" cap="none" strike="noStrike">
                <a:solidFill>
                  <a:srgbClr val="0C4DA2"/>
                </a:solidFill>
                <a:latin typeface="Arial"/>
                <a:ea typeface="Arial"/>
                <a:cs typeface="Arial"/>
                <a:sym typeface="Arial"/>
              </a:rPr>
              <a:t>l'implementazione delle opzioni migliori</a:t>
            </a:r>
            <a:r>
              <a:rPr b="0" i="0" lang="en-IE" sz="4000" u="none" cap="none" strike="noStrike">
                <a:solidFill>
                  <a:srgbClr val="0C4DA2"/>
                </a:solidFill>
                <a:latin typeface="Arial"/>
                <a:ea typeface="Arial"/>
                <a:cs typeface="Arial"/>
                <a:sym typeface="Arial"/>
              </a:rPr>
              <a:t>.</a:t>
            </a:r>
            <a:endParaRPr>
              <a:solidFill>
                <a:srgbClr val="0C4DA2"/>
              </a:solidFill>
            </a:endParaRPr>
          </a:p>
          <a:p>
            <a:pPr indent="0" lvl="0" marL="0" marR="0" rtl="0" algn="ctr">
              <a:lnSpc>
                <a:spcPct val="100000"/>
              </a:lnSpc>
              <a:spcBef>
                <a:spcPts val="0"/>
              </a:spcBef>
              <a:spcAft>
                <a:spcPts val="0"/>
              </a:spcAft>
              <a:buNone/>
            </a:pPr>
            <a:r>
              <a:t/>
            </a:r>
            <a:endParaRPr b="0" i="0" sz="4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en-IE" sz="4000" u="none" cap="none" strike="noStrike">
                <a:solidFill>
                  <a:srgbClr val="000000"/>
                </a:solidFill>
                <a:latin typeface="Arial"/>
                <a:ea typeface="Arial"/>
                <a:cs typeface="Arial"/>
                <a:sym typeface="Arial"/>
              </a:rPr>
              <a:t>Questo approccio rafforza il pensiero analitico e creativo attraverso il ragionamento logico, il riconoscimento di schemi e l'adattabilità, aiutando in ultima analisi gli</a:t>
            </a:r>
            <a:r>
              <a:rPr lang="en-IE" sz="4000"/>
              <a:t>/le</a:t>
            </a:r>
            <a:r>
              <a:rPr b="0" i="0" lang="en-IE" sz="4000" u="none" cap="none" strike="noStrike">
                <a:solidFill>
                  <a:srgbClr val="000000"/>
                </a:solidFill>
                <a:latin typeface="Arial"/>
                <a:ea typeface="Arial"/>
                <a:cs typeface="Arial"/>
                <a:sym typeface="Arial"/>
              </a:rPr>
              <a:t> utenti ad affrontare la disinformazione e </a:t>
            </a:r>
            <a:r>
              <a:rPr lang="en-IE" sz="4000"/>
              <a:t>la misinformazione</a:t>
            </a:r>
            <a:r>
              <a:rPr b="0" i="0" lang="en-IE" sz="4000" u="none" cap="none" strike="noStrike">
                <a:solidFill>
                  <a:srgbClr val="000000"/>
                </a:solidFill>
                <a:latin typeface="Arial"/>
                <a:ea typeface="Arial"/>
                <a:cs typeface="Arial"/>
                <a:sym typeface="Arial"/>
              </a:rPr>
              <a:t> in modo sistematico, logico e sicuro.</a:t>
            </a:r>
            <a:endParaRPr/>
          </a:p>
          <a:p>
            <a:pPr indent="0" lvl="0" marL="0" marR="0" rtl="0" algn="ctr">
              <a:lnSpc>
                <a:spcPct val="100000"/>
              </a:lnSpc>
              <a:spcBef>
                <a:spcPts val="0"/>
              </a:spcBef>
              <a:spcAft>
                <a:spcPts val="0"/>
              </a:spcAft>
              <a:buNone/>
            </a:pPr>
            <a:r>
              <a:t/>
            </a:r>
            <a:endParaRPr b="0" i="1" sz="4000" u="none" cap="none" strike="noStrike">
              <a:solidFill>
                <a:srgbClr val="0000FF"/>
              </a:solidFill>
              <a:latin typeface="Arial"/>
              <a:ea typeface="Arial"/>
              <a:cs typeface="Arial"/>
              <a:sym typeface="Arial"/>
            </a:endParaRPr>
          </a:p>
        </p:txBody>
      </p:sp>
      <p:sp>
        <p:nvSpPr>
          <p:cNvPr id="198" name="Google Shape;198;p5"/>
          <p:cNvSpPr txBox="1"/>
          <p:nvPr/>
        </p:nvSpPr>
        <p:spPr>
          <a:xfrm>
            <a:off x="4317995" y="385725"/>
            <a:ext cx="12702300" cy="11082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7200"/>
              <a:buFont typeface="Arial"/>
              <a:buNone/>
            </a:pPr>
            <a:r>
              <a:rPr b="1" lang="en-IE" sz="7200">
                <a:solidFill>
                  <a:srgbClr val="0C4DA2"/>
                </a:solidFill>
                <a:latin typeface="Bricolage Grotesque"/>
                <a:ea typeface="Bricolage Grotesque"/>
                <a:cs typeface="Bricolage Grotesque"/>
                <a:sym typeface="Bricolage Grotesque"/>
              </a:rPr>
              <a:t>Informazioni e definizioni</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6"/>
          <p:cNvGrpSpPr/>
          <p:nvPr/>
        </p:nvGrpSpPr>
        <p:grpSpPr>
          <a:xfrm>
            <a:off x="8610" y="-35725"/>
            <a:ext cx="5105387" cy="10358460"/>
            <a:chOff x="0" y="-57150"/>
            <a:chExt cx="1890604" cy="3185748"/>
          </a:xfrm>
        </p:grpSpPr>
        <p:sp>
          <p:nvSpPr>
            <p:cNvPr id="205" name="Google Shape;205;p6"/>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F4F3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06" name="Google Shape;206;p6"/>
            <p:cNvSpPr txBox="1"/>
            <p:nvPr/>
          </p:nvSpPr>
          <p:spPr>
            <a:xfrm>
              <a:off x="0" y="-57150"/>
              <a:ext cx="1890604" cy="3185748"/>
            </a:xfrm>
            <a:prstGeom prst="rect">
              <a:avLst/>
            </a:prstGeom>
            <a:solidFill>
              <a:srgbClr val="F4F3EC"/>
            </a:solidFill>
            <a:ln>
              <a:noFill/>
            </a:ln>
          </p:spPr>
          <p:txBody>
            <a:bodyPr anchorCtr="0" anchor="ctr" bIns="50800" lIns="50800" spcFirstLastPara="1" rIns="50800" wrap="square" tIns="50800">
              <a:noAutofit/>
            </a:bodyPr>
            <a:lstStyle/>
            <a:p>
              <a:pPr indent="0" lvl="0" marL="0" marR="0" rtl="0" algn="ctr">
                <a:lnSpc>
                  <a:spcPct val="259928"/>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207" name="Google Shape;207;p6"/>
          <p:cNvSpPr/>
          <p:nvPr/>
        </p:nvSpPr>
        <p:spPr>
          <a:xfrm>
            <a:off x="381000" y="277069"/>
            <a:ext cx="2457183" cy="982665"/>
          </a:xfrm>
          <a:custGeom>
            <a:rect b="b" l="l" r="r" t="t"/>
            <a:pathLst>
              <a:path extrusionOk="0" h="982665" w="2457183">
                <a:moveTo>
                  <a:pt x="0" y="0"/>
                </a:moveTo>
                <a:lnTo>
                  <a:pt x="2457183" y="0"/>
                </a:lnTo>
                <a:lnTo>
                  <a:pt x="2457183" y="982665"/>
                </a:lnTo>
                <a:lnTo>
                  <a:pt x="0" y="982665"/>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08" name="Google Shape;208;p6"/>
          <p:cNvSpPr/>
          <p:nvPr/>
        </p:nvSpPr>
        <p:spPr>
          <a:xfrm>
            <a:off x="13781412" y="-424006"/>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09" name="Google Shape;209;p6"/>
          <p:cNvSpPr txBox="1"/>
          <p:nvPr/>
        </p:nvSpPr>
        <p:spPr>
          <a:xfrm>
            <a:off x="3844050" y="115150"/>
            <a:ext cx="10334400" cy="2308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Rompiamo </a:t>
            </a:r>
            <a:endParaRPr b="1" sz="7200">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il ghiaccio</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210" name="Google Shape;210;p6"/>
          <p:cNvSpPr/>
          <p:nvPr/>
        </p:nvSpPr>
        <p:spPr>
          <a:xfrm>
            <a:off x="403123" y="9404626"/>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11" name="Google Shape;211;p6"/>
          <p:cNvSpPr txBox="1"/>
          <p:nvPr/>
        </p:nvSpPr>
        <p:spPr>
          <a:xfrm>
            <a:off x="6096000" y="9821326"/>
            <a:ext cx="11125200"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100"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a:p>
        </p:txBody>
      </p:sp>
      <p:sp>
        <p:nvSpPr>
          <p:cNvPr id="212" name="Google Shape;212;p6"/>
          <p:cNvSpPr txBox="1"/>
          <p:nvPr/>
        </p:nvSpPr>
        <p:spPr>
          <a:xfrm>
            <a:off x="6302250" y="2244683"/>
            <a:ext cx="11658600" cy="6326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IE" sz="5400" u="none" cap="none" strike="noStrike">
                <a:solidFill>
                  <a:srgbClr val="000000"/>
                </a:solidFill>
                <a:latin typeface="Calibri"/>
                <a:ea typeface="Calibri"/>
                <a:cs typeface="Calibri"/>
                <a:sym typeface="Calibri"/>
              </a:rPr>
              <a:t>Pensa a un momento in cui la disinformazione ha avuto un impatto sulla tua comunità scolastica.</a:t>
            </a:r>
            <a:endParaRPr/>
          </a:p>
          <a:p>
            <a:pPr indent="-342900" lvl="0" marL="342900" marR="0" rtl="0" algn="ctr">
              <a:lnSpc>
                <a:spcPct val="100000"/>
              </a:lnSpc>
              <a:spcBef>
                <a:spcPts val="1080"/>
              </a:spcBef>
              <a:spcAft>
                <a:spcPts val="0"/>
              </a:spcAft>
              <a:buClr>
                <a:srgbClr val="000000"/>
              </a:buClr>
              <a:buSzPts val="5400"/>
              <a:buFont typeface="Arial"/>
              <a:buChar char="•"/>
            </a:pPr>
            <a:r>
              <a:rPr b="0" i="1" lang="en-IE" sz="5400" u="none" cap="none" strike="noStrike">
                <a:solidFill>
                  <a:srgbClr val="000000"/>
                </a:solidFill>
                <a:latin typeface="Calibri"/>
                <a:ea typeface="Calibri"/>
                <a:cs typeface="Calibri"/>
                <a:sym typeface="Calibri"/>
              </a:rPr>
              <a:t>Cosa è successo? </a:t>
            </a:r>
            <a:endParaRPr/>
          </a:p>
          <a:p>
            <a:pPr indent="-342900" lvl="0" marL="342900" marR="0" rtl="0" algn="ctr">
              <a:lnSpc>
                <a:spcPct val="100000"/>
              </a:lnSpc>
              <a:spcBef>
                <a:spcPts val="1080"/>
              </a:spcBef>
              <a:spcAft>
                <a:spcPts val="0"/>
              </a:spcAft>
              <a:buClr>
                <a:srgbClr val="000000"/>
              </a:buClr>
              <a:buSzPts val="5400"/>
              <a:buFont typeface="Arial"/>
              <a:buChar char="•"/>
            </a:pPr>
            <a:r>
              <a:rPr b="0" i="1" lang="en-IE" sz="5400" u="none" cap="none" strike="noStrike">
                <a:solidFill>
                  <a:srgbClr val="000000"/>
                </a:solidFill>
                <a:latin typeface="Calibri"/>
                <a:ea typeface="Calibri"/>
                <a:cs typeface="Calibri"/>
                <a:sym typeface="Calibri"/>
              </a:rPr>
              <a:t>Come hai reagito?</a:t>
            </a:r>
            <a:endParaRPr/>
          </a:p>
          <a:p>
            <a:pPr indent="0" lvl="0" marL="0" marR="0" rtl="0" algn="ctr">
              <a:lnSpc>
                <a:spcPct val="100000"/>
              </a:lnSpc>
              <a:spcBef>
                <a:spcPts val="1080"/>
              </a:spcBef>
              <a:spcAft>
                <a:spcPts val="0"/>
              </a:spcAft>
              <a:buNone/>
            </a:pPr>
            <a:r>
              <a:rPr b="0" i="1" lang="en-IE" sz="5400" u="none" cap="none" strike="noStrike">
                <a:solidFill>
                  <a:srgbClr val="0000FF"/>
                </a:solidFill>
                <a:latin typeface="Calibri"/>
                <a:ea typeface="Calibri"/>
                <a:cs typeface="Calibri"/>
                <a:sym typeface="Calibri"/>
              </a:rPr>
              <a:t>Dedica </a:t>
            </a:r>
            <a:r>
              <a:rPr b="0" i="1" lang="en-IE" sz="5400" u="none" cap="none" strike="noStrike">
                <a:solidFill>
                  <a:srgbClr val="0000FF"/>
                </a:solidFill>
                <a:latin typeface="Calibri"/>
                <a:ea typeface="Calibri"/>
                <a:cs typeface="Calibri"/>
                <a:sym typeface="Calibri"/>
              </a:rPr>
              <a:t>due minuti a riflettere su questo e scrivi una breve nota sul tuo diario.</a:t>
            </a:r>
            <a:endParaRPr b="0" i="1" sz="5400" u="none" cap="none" strike="noStrike">
              <a:solidFill>
                <a:srgbClr val="0000FF"/>
              </a:solidFill>
              <a:latin typeface="Calibri"/>
              <a:ea typeface="Calibri"/>
              <a:cs typeface="Calibri"/>
              <a:sym typeface="Calibri"/>
            </a:endParaRPr>
          </a:p>
        </p:txBody>
      </p:sp>
      <p:sp>
        <p:nvSpPr>
          <p:cNvPr id="213" name="Google Shape;213;p6"/>
          <p:cNvSpPr txBox="1"/>
          <p:nvPr/>
        </p:nvSpPr>
        <p:spPr>
          <a:xfrm>
            <a:off x="8589" y="6435156"/>
            <a:ext cx="5105400" cy="2678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IE" sz="2800" u="none" cap="none" strike="noStrike">
                <a:solidFill>
                  <a:srgbClr val="000000"/>
                </a:solidFill>
                <a:latin typeface="Arial"/>
                <a:ea typeface="Arial"/>
                <a:cs typeface="Arial"/>
                <a:sym typeface="Arial"/>
              </a:rPr>
              <a:t>Chi sono?</a:t>
            </a:r>
            <a:endParaRPr/>
          </a:p>
          <a:p>
            <a:pPr indent="0" lvl="0" marL="0" marR="0" rtl="0" algn="ctr">
              <a:lnSpc>
                <a:spcPct val="100000"/>
              </a:lnSpc>
              <a:spcBef>
                <a:spcPts val="0"/>
              </a:spcBef>
              <a:spcAft>
                <a:spcPts val="0"/>
              </a:spcAft>
              <a:buNone/>
            </a:pPr>
            <a:r>
              <a:rPr b="0" i="1" lang="en-IE" sz="2800" u="none" cap="none" strike="noStrike">
                <a:solidFill>
                  <a:srgbClr val="000000"/>
                </a:solidFill>
                <a:latin typeface="Arial"/>
                <a:ea typeface="Arial"/>
                <a:cs typeface="Arial"/>
                <a:sym typeface="Arial"/>
              </a:rPr>
              <a:t>Scansiona il codice QR qui sopra e scrivi una breve biografia in cui dici chi sei e per vedere chi altro ha partecipato a questo modulo.</a:t>
            </a:r>
            <a:endParaRPr/>
          </a:p>
        </p:txBody>
      </p:sp>
      <p:pic>
        <p:nvPicPr>
          <p:cNvPr id="214" name="Google Shape;214;p6"/>
          <p:cNvPicPr preferRelativeResize="0"/>
          <p:nvPr/>
        </p:nvPicPr>
        <p:blipFill rotWithShape="1">
          <a:blip r:embed="rId6">
            <a:alphaModFix/>
          </a:blip>
          <a:srcRect b="0" l="0" r="0" t="0"/>
          <a:stretch/>
        </p:blipFill>
        <p:spPr>
          <a:xfrm>
            <a:off x="394367" y="1680488"/>
            <a:ext cx="4333875" cy="4333875"/>
          </a:xfrm>
          <a:prstGeom prst="rect">
            <a:avLst/>
          </a:prstGeom>
          <a:noFill/>
          <a:ln>
            <a:noFill/>
          </a:ln>
        </p:spPr>
      </p:pic>
      <p:sp>
        <p:nvSpPr>
          <p:cNvPr id="215" name="Google Shape;215;p6"/>
          <p:cNvSpPr txBox="1"/>
          <p:nvPr/>
        </p:nvSpPr>
        <p:spPr>
          <a:xfrm>
            <a:off x="1061313" y="2959550"/>
            <a:ext cx="3000000" cy="240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IE" sz="4800">
                <a:solidFill>
                  <a:srgbClr val="EE0000"/>
                </a:solidFill>
                <a:highlight>
                  <a:schemeClr val="lt1"/>
                </a:highlight>
              </a:rPr>
              <a:t>[QRcode ad una form]</a:t>
            </a:r>
            <a:endParaRPr b="1">
              <a:solidFill>
                <a:srgbClr val="EE0000"/>
              </a:solidFill>
              <a:highlight>
                <a:schemeClr val="lt1"/>
              </a:high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2">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b2e3955776_1_123"/>
          <p:cNvSpPr/>
          <p:nvPr/>
        </p:nvSpPr>
        <p:spPr>
          <a:xfrm>
            <a:off x="381000" y="277069"/>
            <a:ext cx="2457183" cy="982665"/>
          </a:xfrm>
          <a:custGeom>
            <a:rect b="b" l="l" r="r" t="t"/>
            <a:pathLst>
              <a:path extrusionOk="0" h="982665" w="2457183">
                <a:moveTo>
                  <a:pt x="0" y="0"/>
                </a:moveTo>
                <a:lnTo>
                  <a:pt x="2457183" y="0"/>
                </a:lnTo>
                <a:lnTo>
                  <a:pt x="2457183" y="982665"/>
                </a:lnTo>
                <a:lnTo>
                  <a:pt x="0" y="982665"/>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2" name="Google Shape;222;g3b2e3955776_1_123"/>
          <p:cNvSpPr/>
          <p:nvPr/>
        </p:nvSpPr>
        <p:spPr>
          <a:xfrm>
            <a:off x="13781412" y="-424006"/>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3" name="Google Shape;223;g3b2e3955776_1_123"/>
          <p:cNvSpPr txBox="1"/>
          <p:nvPr/>
        </p:nvSpPr>
        <p:spPr>
          <a:xfrm>
            <a:off x="3034832" y="214291"/>
            <a:ext cx="9372600" cy="2308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Uno scenario, </a:t>
            </a:r>
            <a:endParaRPr b="1" sz="7200">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 caso</a:t>
            </a:r>
            <a:endParaRPr b="1" i="0" sz="7200" u="none" cap="none" strike="noStrike">
              <a:solidFill>
                <a:srgbClr val="0C4DA2"/>
              </a:solidFill>
              <a:latin typeface="Bricolage Grotesque"/>
              <a:ea typeface="Bricolage Grotesque"/>
              <a:cs typeface="Bricolage Grotesque"/>
              <a:sym typeface="Bricolage Grotesque"/>
            </a:endParaRPr>
          </a:p>
        </p:txBody>
      </p:sp>
      <p:sp>
        <p:nvSpPr>
          <p:cNvPr id="224" name="Google Shape;224;g3b2e3955776_1_123"/>
          <p:cNvSpPr/>
          <p:nvPr/>
        </p:nvSpPr>
        <p:spPr>
          <a:xfrm>
            <a:off x="403123" y="9404626"/>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25" name="Google Shape;225;g3b2e3955776_1_123"/>
          <p:cNvSpPr txBox="1"/>
          <p:nvPr/>
        </p:nvSpPr>
        <p:spPr>
          <a:xfrm>
            <a:off x="6096000" y="9821326"/>
            <a:ext cx="11125200" cy="430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IE" sz="1100"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a:p>
        </p:txBody>
      </p:sp>
      <p:sp>
        <p:nvSpPr>
          <p:cNvPr id="226" name="Google Shape;226;g3b2e3955776_1_123"/>
          <p:cNvSpPr txBox="1"/>
          <p:nvPr/>
        </p:nvSpPr>
        <p:spPr>
          <a:xfrm>
            <a:off x="3034825" y="3429009"/>
            <a:ext cx="10623300" cy="1569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IE" sz="2400" u="none" cap="none" strike="noStrike">
                <a:solidFill>
                  <a:srgbClr val="0C4DA2"/>
                </a:solidFill>
                <a:latin typeface="Arial"/>
                <a:ea typeface="Arial"/>
                <a:cs typeface="Arial"/>
                <a:sym typeface="Arial"/>
              </a:rPr>
              <a:t>Link allo scenario:</a:t>
            </a:r>
            <a:r>
              <a:rPr b="0" i="0" lang="en-IE" sz="2400" u="sng" cap="none" strike="noStrike">
                <a:solidFill>
                  <a:srgbClr val="0C4DA2"/>
                </a:solidFill>
                <a:latin typeface="Arial"/>
                <a:ea typeface="Arial"/>
                <a:cs typeface="Arial"/>
                <a:sym typeface="Arial"/>
                <a:hlinkClick r:id="rId6">
                  <a:extLst>
                    <a:ext uri="{A12FA001-AC4F-418D-AE19-62706E023703}">
                      <ahyp:hlinkClr val="tx"/>
                    </a:ext>
                  </a:extLst>
                </a:hlinkClick>
              </a:rPr>
              <a:t> </a:t>
            </a:r>
            <a:r>
              <a:rPr b="0" i="0" lang="en-IE" sz="2400" u="sng" cap="none" strike="noStrike">
                <a:solidFill>
                  <a:srgbClr val="000000"/>
                </a:solidFill>
                <a:highlight>
                  <a:srgbClr val="FFFF00"/>
                </a:highlight>
                <a:latin typeface="Arial"/>
                <a:ea typeface="Arial"/>
                <a:cs typeface="Arial"/>
                <a:sym typeface="Arial"/>
                <a:hlinkClick r:id="rId7">
                  <a:extLst>
                    <a:ext uri="{A12FA001-AC4F-418D-AE19-62706E023703}">
                      <ahyp:hlinkClr val="tx"/>
                    </a:ext>
                  </a:extLst>
                </a:hlinkClick>
              </a:rPr>
              <a:t>www.rte.ie/news/ulster/2025/0324/1503715-school-closures-security/#:~:text=Nine%20schools%20across%20Northern%20Ireland,to%20a%20"security%20concern</a:t>
            </a:r>
            <a:r>
              <a:rPr b="0" i="0" lang="en-IE" sz="2400" u="none" cap="none" strike="noStrike">
                <a:solidFill>
                  <a:srgbClr val="000000"/>
                </a:solidFill>
                <a:highlight>
                  <a:srgbClr val="FFFF00"/>
                </a:highlight>
                <a:latin typeface="Arial"/>
                <a:ea typeface="Arial"/>
                <a:cs typeface="Arial"/>
                <a:sym typeface="Arial"/>
              </a:rPr>
              <a:t>".</a:t>
            </a:r>
            <a:endParaRPr b="0" i="0" sz="40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7"/>
          <p:cNvSpPr/>
          <p:nvPr/>
        </p:nvSpPr>
        <p:spPr>
          <a:xfrm>
            <a:off x="54601" y="90065"/>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2" name="Google Shape;232;p7"/>
          <p:cNvSpPr/>
          <p:nvPr/>
        </p:nvSpPr>
        <p:spPr>
          <a:xfrm>
            <a:off x="328133" y="9258300"/>
            <a:ext cx="3440934" cy="767715"/>
          </a:xfrm>
          <a:custGeom>
            <a:rect b="b" l="l" r="r" t="t"/>
            <a:pathLst>
              <a:path extrusionOk="0" h="767715" w="3440934">
                <a:moveTo>
                  <a:pt x="0" y="0"/>
                </a:moveTo>
                <a:lnTo>
                  <a:pt x="3440934" y="0"/>
                </a:lnTo>
                <a:lnTo>
                  <a:pt x="3440934" y="767715"/>
                </a:lnTo>
                <a:lnTo>
                  <a:pt x="0" y="76771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3" name="Google Shape;233;p7"/>
          <p:cNvSpPr txBox="1"/>
          <p:nvPr/>
        </p:nvSpPr>
        <p:spPr>
          <a:xfrm>
            <a:off x="10319432" y="9393995"/>
            <a:ext cx="7174484" cy="631520"/>
          </a:xfrm>
          <a:prstGeom prst="rect">
            <a:avLst/>
          </a:prstGeom>
          <a:noFill/>
          <a:ln>
            <a:noFill/>
          </a:ln>
        </p:spPr>
        <p:txBody>
          <a:bodyPr anchorCtr="0" anchor="t" bIns="0" lIns="0" spcFirstLastPara="1" rIns="0" wrap="square" tIns="0">
            <a:spAutoFit/>
          </a:bodyPr>
          <a:lstStyle/>
          <a:p>
            <a:pPr indent="0" lvl="0" marL="0" marR="0" rtl="0" algn="just">
              <a:lnSpc>
                <a:spcPct val="116030"/>
              </a:lnSpc>
              <a:spcBef>
                <a:spcPts val="0"/>
              </a:spcBef>
              <a:spcAft>
                <a:spcPts val="0"/>
              </a:spcAft>
              <a:buClr>
                <a:srgbClr val="000000"/>
              </a:buClr>
              <a:buSzPts val="1179"/>
              <a:buFont typeface="Arial"/>
              <a:buNone/>
            </a:pPr>
            <a:r>
              <a:rPr b="0" i="0" lang="en-IE" sz="1179"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34" name="Google Shape;234;p7"/>
          <p:cNvSpPr/>
          <p:nvPr/>
        </p:nvSpPr>
        <p:spPr>
          <a:xfrm>
            <a:off x="16453954" y="-756355"/>
            <a:ext cx="4171534" cy="8256736"/>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5">
              <a:alphaModFix/>
            </a:blip>
            <a:stretch>
              <a:fillRect b="0" l="-12839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5" name="Google Shape;235;p7"/>
          <p:cNvSpPr txBox="1"/>
          <p:nvPr/>
        </p:nvSpPr>
        <p:spPr>
          <a:xfrm>
            <a:off x="1533102" y="3021116"/>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01.</a:t>
            </a:r>
            <a:endParaRPr b="0" i="0" sz="1400" u="none" cap="none" strike="noStrike">
              <a:solidFill>
                <a:srgbClr val="000000"/>
              </a:solidFill>
              <a:latin typeface="Arial"/>
              <a:ea typeface="Arial"/>
              <a:cs typeface="Arial"/>
              <a:sym typeface="Arial"/>
            </a:endParaRPr>
          </a:p>
        </p:txBody>
      </p:sp>
      <p:sp>
        <p:nvSpPr>
          <p:cNvPr id="236" name="Google Shape;236;p7"/>
          <p:cNvSpPr txBox="1"/>
          <p:nvPr/>
        </p:nvSpPr>
        <p:spPr>
          <a:xfrm>
            <a:off x="10459659" y="2337590"/>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02.</a:t>
            </a:r>
            <a:endParaRPr b="0" i="0" sz="1400" u="none" cap="none" strike="noStrike">
              <a:solidFill>
                <a:srgbClr val="000000"/>
              </a:solidFill>
              <a:latin typeface="Arial"/>
              <a:ea typeface="Arial"/>
              <a:cs typeface="Arial"/>
              <a:sym typeface="Arial"/>
            </a:endParaRPr>
          </a:p>
        </p:txBody>
      </p:sp>
      <p:sp>
        <p:nvSpPr>
          <p:cNvPr id="237" name="Google Shape;237;p7"/>
          <p:cNvSpPr txBox="1"/>
          <p:nvPr/>
        </p:nvSpPr>
        <p:spPr>
          <a:xfrm>
            <a:off x="10459659" y="5196561"/>
            <a:ext cx="1578952" cy="1034423"/>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03.</a:t>
            </a:r>
            <a:endParaRPr b="0" i="0" sz="1400" u="none" cap="none" strike="noStrike">
              <a:solidFill>
                <a:srgbClr val="000000"/>
              </a:solidFill>
              <a:latin typeface="Arial"/>
              <a:ea typeface="Arial"/>
              <a:cs typeface="Arial"/>
              <a:sym typeface="Arial"/>
            </a:endParaRPr>
          </a:p>
        </p:txBody>
      </p:sp>
      <p:sp>
        <p:nvSpPr>
          <p:cNvPr id="238" name="Google Shape;238;p7"/>
          <p:cNvSpPr txBox="1"/>
          <p:nvPr/>
        </p:nvSpPr>
        <p:spPr>
          <a:xfrm>
            <a:off x="12192995" y="2110923"/>
            <a:ext cx="4368985" cy="373949"/>
          </a:xfrm>
          <a:prstGeom prst="rect">
            <a:avLst/>
          </a:prstGeom>
          <a:noFill/>
          <a:ln>
            <a:noFill/>
          </a:ln>
        </p:spPr>
        <p:txBody>
          <a:bodyPr anchorCtr="0" anchor="t" bIns="0" lIns="0" spcFirstLastPara="1" rIns="0" wrap="square" tIns="0">
            <a:spAutoFit/>
          </a:bodyPr>
          <a:lstStyle/>
          <a:p>
            <a:pPr indent="0" lvl="0" marL="0" marR="0" rtl="0" algn="just">
              <a:lnSpc>
                <a:spcPct val="135017"/>
              </a:lnSpc>
              <a:spcBef>
                <a:spcPts val="0"/>
              </a:spcBef>
              <a:spcAft>
                <a:spcPts val="0"/>
              </a:spcAft>
              <a:buClr>
                <a:srgbClr val="000000"/>
              </a:buClr>
              <a:buSzPts val="1800"/>
              <a:buFont typeface="Arial"/>
              <a:buNone/>
            </a:pPr>
            <a:r>
              <a:rPr b="1" i="0" lang="en-IE" sz="1800" u="none" cap="none" strike="noStrike">
                <a:solidFill>
                  <a:srgbClr val="FFFFFF"/>
                </a:solidFill>
                <a:latin typeface="Bricolage Grotesque Medium"/>
                <a:ea typeface="Bricolage Grotesque Medium"/>
                <a:cs typeface="Bricolage Grotesque Medium"/>
                <a:sym typeface="Bricolage Grotesque Medium"/>
              </a:rPr>
              <a:t>.</a:t>
            </a:r>
            <a:endParaRPr b="1" i="0" sz="1800" u="none" cap="none" strike="noStrike">
              <a:solidFill>
                <a:srgbClr val="FFFFFF"/>
              </a:solidFill>
              <a:latin typeface="Bricolage Grotesque Medium"/>
              <a:ea typeface="Bricolage Grotesque Medium"/>
              <a:cs typeface="Bricolage Grotesque Medium"/>
              <a:sym typeface="Bricolage Grotesque Medium"/>
            </a:endParaRPr>
          </a:p>
        </p:txBody>
      </p:sp>
      <p:sp>
        <p:nvSpPr>
          <p:cNvPr id="239" name="Google Shape;239;p7"/>
          <p:cNvSpPr txBox="1"/>
          <p:nvPr/>
        </p:nvSpPr>
        <p:spPr>
          <a:xfrm>
            <a:off x="10459659" y="7923758"/>
            <a:ext cx="1578952" cy="1181862"/>
          </a:xfrm>
          <a:prstGeom prst="rect">
            <a:avLst/>
          </a:prstGeom>
          <a:noFill/>
          <a:ln>
            <a:noFill/>
          </a:ln>
        </p:spPr>
        <p:txBody>
          <a:bodyPr anchorCtr="0" anchor="t" bIns="0" lIns="0" spcFirstLastPara="1" rIns="0" wrap="square" tIns="0">
            <a:spAutoFit/>
          </a:bodyPr>
          <a:lstStyle/>
          <a:p>
            <a:pPr indent="0" lvl="0" marL="0" marR="0" rtl="0" algn="l">
              <a:lnSpc>
                <a:spcPct val="96000"/>
              </a:lnSpc>
              <a:spcBef>
                <a:spcPts val="0"/>
              </a:spcBef>
              <a:spcAft>
                <a:spcPts val="0"/>
              </a:spcAft>
              <a:buClr>
                <a:srgbClr val="000000"/>
              </a:buClr>
              <a:buSzPts val="8000"/>
              <a:buFont typeface="Arial"/>
              <a:buNone/>
            </a:pPr>
            <a:r>
              <a:rPr b="0" i="0" lang="en-IE" sz="8000" u="none" cap="none" strike="noStrike">
                <a:solidFill>
                  <a:srgbClr val="FFFFFF"/>
                </a:solidFill>
                <a:latin typeface="Bricolage Grotesque"/>
                <a:ea typeface="Bricolage Grotesque"/>
                <a:cs typeface="Bricolage Grotesque"/>
                <a:sym typeface="Bricolage Grotesque"/>
              </a:rPr>
              <a:t>04.</a:t>
            </a:r>
            <a:endParaRPr b="0" i="0" sz="1400" u="none" cap="none" strike="noStrike">
              <a:solidFill>
                <a:srgbClr val="000000"/>
              </a:solidFill>
              <a:latin typeface="Arial"/>
              <a:ea typeface="Arial"/>
              <a:cs typeface="Arial"/>
              <a:sym typeface="Arial"/>
            </a:endParaRPr>
          </a:p>
        </p:txBody>
      </p:sp>
      <p:sp>
        <p:nvSpPr>
          <p:cNvPr id="240" name="Google Shape;240;p7"/>
          <p:cNvSpPr txBox="1"/>
          <p:nvPr/>
        </p:nvSpPr>
        <p:spPr>
          <a:xfrm>
            <a:off x="6284958" y="2171714"/>
            <a:ext cx="92235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IE" sz="3600" u="none" cap="none" strike="noStrike">
                <a:solidFill>
                  <a:srgbClr val="0C4DA2"/>
                </a:solidFill>
                <a:latin typeface="Arial"/>
                <a:ea typeface="Arial"/>
                <a:cs typeface="Arial"/>
                <a:sym typeface="Arial"/>
              </a:rPr>
              <a:t>DEAR </a:t>
            </a:r>
            <a:r>
              <a:rPr b="0" i="1" lang="en-IE" sz="3600" u="none" cap="none" strike="noStrike">
                <a:solidFill>
                  <a:srgbClr val="0C4DA2"/>
                </a:solidFill>
                <a:latin typeface="Arial"/>
                <a:ea typeface="Arial"/>
                <a:cs typeface="Arial"/>
                <a:sym typeface="Arial"/>
              </a:rPr>
              <a:t>– Definire, Esplorare, Agire, Riflettere</a:t>
            </a:r>
            <a:endParaRPr b="0" i="1" sz="3600" u="none" cap="none" strike="noStrike">
              <a:solidFill>
                <a:srgbClr val="0C4DA2"/>
              </a:solidFill>
              <a:latin typeface="Arial"/>
              <a:ea typeface="Arial"/>
              <a:cs typeface="Arial"/>
              <a:sym typeface="Arial"/>
            </a:endParaRPr>
          </a:p>
        </p:txBody>
      </p:sp>
      <p:sp>
        <p:nvSpPr>
          <p:cNvPr id="241" name="Google Shape;241;p7"/>
          <p:cNvSpPr txBox="1"/>
          <p:nvPr/>
        </p:nvSpPr>
        <p:spPr>
          <a:xfrm>
            <a:off x="5329450" y="-238373"/>
            <a:ext cx="11134500" cy="2308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IE" sz="7200">
                <a:solidFill>
                  <a:srgbClr val="0C4DA2"/>
                </a:solidFill>
                <a:latin typeface="Bricolage Grotesque"/>
                <a:ea typeface="Bricolage Grotesque"/>
                <a:cs typeface="Bricolage Grotesque"/>
                <a:sym typeface="Bricolage Grotesque"/>
              </a:rPr>
              <a:t>Una s</a:t>
            </a:r>
            <a:r>
              <a:rPr b="1" i="0" lang="en-IE" sz="7200" u="none" cap="none" strike="noStrike">
                <a:solidFill>
                  <a:srgbClr val="0C4DA2"/>
                </a:solidFill>
                <a:latin typeface="Bricolage Grotesque"/>
                <a:ea typeface="Bricolage Grotesque"/>
                <a:cs typeface="Bricolage Grotesque"/>
                <a:sym typeface="Bricolage Grotesque"/>
              </a:rPr>
              <a:t>truttura per </a:t>
            </a:r>
            <a:endParaRPr b="1" i="0" sz="7200" u="none" cap="none" strike="noStrike">
              <a:solidFill>
                <a:srgbClr val="0C4DA2"/>
              </a:solidFill>
              <a:latin typeface="Bricolage Grotesque"/>
              <a:ea typeface="Bricolage Grotesque"/>
              <a:cs typeface="Bricolage Grotesque"/>
              <a:sym typeface="Bricolage Grotesque"/>
            </a:endParaRPr>
          </a:p>
          <a:p>
            <a:pPr indent="0" lvl="0" marL="0" marR="0" rtl="0" algn="ctr">
              <a:lnSpc>
                <a:spcPct val="100000"/>
              </a:lnSpc>
              <a:spcBef>
                <a:spcPts val="0"/>
              </a:spcBef>
              <a:spcAft>
                <a:spcPts val="0"/>
              </a:spcAft>
              <a:buNone/>
            </a:pPr>
            <a:r>
              <a:rPr b="1" i="0" lang="en-IE" sz="7200" u="none" cap="none" strike="noStrike">
                <a:solidFill>
                  <a:srgbClr val="0C4DA2"/>
                </a:solidFill>
                <a:latin typeface="Bricolage Grotesque"/>
                <a:ea typeface="Bricolage Grotesque"/>
                <a:cs typeface="Bricolage Grotesque"/>
                <a:sym typeface="Bricolage Grotesque"/>
              </a:rPr>
              <a:t>il problem</a:t>
            </a:r>
            <a:r>
              <a:rPr b="1" lang="en-IE" sz="7200">
                <a:solidFill>
                  <a:srgbClr val="0C4DA2"/>
                </a:solidFill>
                <a:latin typeface="Bricolage Grotesque"/>
                <a:ea typeface="Bricolage Grotesque"/>
                <a:cs typeface="Bricolage Grotesque"/>
                <a:sym typeface="Bricolage Grotesque"/>
              </a:rPr>
              <a:t>-solving</a:t>
            </a:r>
            <a:endParaRPr b="1" i="0" sz="7200" u="none" cap="none" strike="noStrike">
              <a:solidFill>
                <a:srgbClr val="0C4DA2"/>
              </a:solidFill>
              <a:latin typeface="Bricolage Grotesque"/>
              <a:ea typeface="Bricolage Grotesque"/>
              <a:cs typeface="Bricolage Grotesque"/>
              <a:sym typeface="Bricolage Grotesque"/>
            </a:endParaRPr>
          </a:p>
        </p:txBody>
      </p:sp>
      <p:pic>
        <p:nvPicPr>
          <p:cNvPr descr="A diagram of a problem solving process&#10;&#10;AI-generated content may be incorrect." id="242" name="Google Shape;242;p7"/>
          <p:cNvPicPr preferRelativeResize="0"/>
          <p:nvPr/>
        </p:nvPicPr>
        <p:blipFill rotWithShape="1">
          <a:blip r:embed="rId6">
            <a:alphaModFix/>
          </a:blip>
          <a:srcRect b="0" l="0" r="0" t="0"/>
          <a:stretch/>
        </p:blipFill>
        <p:spPr>
          <a:xfrm>
            <a:off x="8001826" y="3054601"/>
            <a:ext cx="4928550" cy="4928550"/>
          </a:xfrm>
          <a:prstGeom prst="rect">
            <a:avLst/>
          </a:prstGeom>
          <a:noFill/>
          <a:ln>
            <a:noFill/>
          </a:ln>
        </p:spPr>
      </p:pic>
      <p:sp>
        <p:nvSpPr>
          <p:cNvPr id="243" name="Google Shape;243;p7"/>
          <p:cNvSpPr txBox="1"/>
          <p:nvPr/>
        </p:nvSpPr>
        <p:spPr>
          <a:xfrm>
            <a:off x="6121530" y="8416600"/>
            <a:ext cx="138162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IE" sz="2400" u="none" cap="none" strike="noStrike">
                <a:solidFill>
                  <a:srgbClr val="0C4DA2"/>
                </a:solidFill>
                <a:latin typeface="Arial"/>
                <a:ea typeface="Arial"/>
                <a:cs typeface="Arial"/>
                <a:sym typeface="Arial"/>
              </a:rPr>
              <a:t>DEAR</a:t>
            </a:r>
            <a:r>
              <a:rPr b="1" lang="en-IE" sz="2400">
                <a:solidFill>
                  <a:srgbClr val="0C4DA2"/>
                </a:solidFill>
              </a:rPr>
              <a:t>, alcue info: </a:t>
            </a:r>
            <a:r>
              <a:rPr b="0" i="0" lang="en-IE" sz="2400" u="sng" cap="none" strike="noStrike">
                <a:solidFill>
                  <a:srgbClr val="000000"/>
                </a:solidFill>
                <a:highlight>
                  <a:srgbClr val="FFFF00"/>
                </a:highlight>
                <a:latin typeface="Arial"/>
                <a:ea typeface="Arial"/>
                <a:cs typeface="Arial"/>
                <a:sym typeface="Arial"/>
                <a:hlinkClick r:id="rId7">
                  <a:extLst>
                    <a:ext uri="{A12FA001-AC4F-418D-AE19-62706E023703}">
                      <ahyp:hlinkClr val="tx"/>
                    </a:ext>
                  </a:extLst>
                </a:hlinkClick>
              </a:rPr>
              <a:t>https://docs.google.com/document/d/1dDoF3q8x-XOk5dVdR53JN6NPNDpR_xzP/edit</a:t>
            </a:r>
            <a:endParaRPr b="0" i="0" sz="2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Marijana Kondres</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0x01010058F18EF278814E4985876D24BCF032AB</vt:lpwstr>
  </property>
</Properties>
</file>